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83" r:id="rId6"/>
    <p:sldId id="286" r:id="rId7"/>
    <p:sldId id="289" r:id="rId8"/>
    <p:sldId id="288" r:id="rId9"/>
    <p:sldId id="287" r:id="rId10"/>
    <p:sldId id="293" r:id="rId11"/>
    <p:sldId id="290" r:id="rId12"/>
    <p:sldId id="291" r:id="rId13"/>
    <p:sldId id="292" r:id="rId14"/>
    <p:sldId id="312" r:id="rId15"/>
    <p:sldId id="308" r:id="rId16"/>
    <p:sldId id="309" r:id="rId17"/>
    <p:sldId id="310" r:id="rId18"/>
    <p:sldId id="311" r:id="rId19"/>
    <p:sldId id="284" r:id="rId20"/>
    <p:sldId id="285" r:id="rId21"/>
    <p:sldId id="294" r:id="rId22"/>
    <p:sldId id="295" r:id="rId23"/>
    <p:sldId id="296" r:id="rId24"/>
    <p:sldId id="297" r:id="rId25"/>
    <p:sldId id="298" r:id="rId26"/>
    <p:sldId id="299" r:id="rId27"/>
    <p:sldId id="301" r:id="rId28"/>
    <p:sldId id="302" r:id="rId29"/>
    <p:sldId id="304" r:id="rId30"/>
    <p:sldId id="305" r:id="rId31"/>
    <p:sldId id="303" r:id="rId32"/>
    <p:sldId id="306" r:id="rId33"/>
    <p:sldId id="313" r:id="rId34"/>
    <p:sldId id="316" r:id="rId35"/>
    <p:sldId id="317" r:id="rId36"/>
    <p:sldId id="318" r:id="rId37"/>
    <p:sldId id="314" r:id="rId38"/>
    <p:sldId id="315" r:id="rId39"/>
    <p:sldId id="319" r:id="rId40"/>
    <p:sldId id="321" r:id="rId41"/>
    <p:sldId id="320" r:id="rId42"/>
    <p:sldId id="322" r:id="rId43"/>
    <p:sldId id="324" r:id="rId44"/>
    <p:sldId id="323" r:id="rId45"/>
    <p:sldId id="282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42"/>
    <a:srgbClr val="8C9FB1"/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35" autoAdjust="0"/>
    <p:restoredTop sz="96081" autoAdjust="0"/>
  </p:normalViewPr>
  <p:slideViewPr>
    <p:cSldViewPr snapToGrid="0" showGuides="1">
      <p:cViewPr varScale="1">
        <p:scale>
          <a:sx n="88" d="100"/>
          <a:sy n="88" d="100"/>
        </p:scale>
        <p:origin x="1555" y="72"/>
      </p:cViewPr>
      <p:guideLst/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16.03.2024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16.03.2024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6"/>
            <a:ext cx="9144000" cy="5229225"/>
          </a:xfrm>
          <a:gradFill>
            <a:gsLst>
              <a:gs pos="50000">
                <a:schemeClr val="bg2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3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9144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3" y="3042516"/>
            <a:ext cx="3732625" cy="77296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495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32A9FC5C-493F-49C1-98F3-CCD0749E4F46}"/>
              </a:ext>
            </a:extLst>
          </p:cNvPr>
          <p:cNvSpPr/>
          <p:nvPr userDrawn="1"/>
        </p:nvSpPr>
        <p:spPr>
          <a:xfrm>
            <a:off x="7352747" y="300703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90" name="Grafik 3">
            <a:extLst>
              <a:ext uri="{FF2B5EF4-FFF2-40B4-BE49-F238E27FC236}">
                <a16:creationId xmlns:a16="http://schemas.microsoft.com/office/drawing/2014/main" id="{4ADEAF76-AD0A-4156-897E-5196114BAC0B}"/>
              </a:ext>
            </a:extLst>
          </p:cNvPr>
          <p:cNvGrpSpPr/>
          <p:nvPr userDrawn="1"/>
        </p:nvGrpSpPr>
        <p:grpSpPr>
          <a:xfrm>
            <a:off x="380207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D792344F-E16E-46B0-8254-E5D6F1269D32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37BDA980-777A-48C6-B791-4FE5C214BB5B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CAF412EF-4A51-4CAA-9155-5B6A1E337E41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5F71B0F5-23A7-475C-A5FC-C98A73B7B4D6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D6DAFD31-9A7A-4234-B964-EB010FDB8E20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E32D9A0-4C95-4686-AF77-6079A82FD5FB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883CD587-420E-4DD4-A7A2-31FB511A2E46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E3F20AAF-271F-45F9-A2AD-849BB2606E21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E4C03CB6-FD87-44BB-9D25-15FB5C08E554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EBB315C8-0398-449B-A868-AB37DD30D180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8CEDA761-3382-4A6F-9BD8-EE3A281181D3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5FEE7C79-E429-42BB-A4B7-221FB180F8A3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08F27F8E-E42C-43F4-BA99-2FBF390DEEFD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74F1FCA2-5BE9-47A0-91A4-9E79BCC74A9E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B4624C8A-8747-43FA-8722-54AB8EAF0DDB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5F56A69A-E084-48DD-A2B4-AFF86F248723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68472785-83F8-432B-899C-3A3D1BAF37D3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C3E1EE3C-16E8-4695-9F0B-F60D2F0E44A9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151D9BAE-9038-490C-A0F7-2F1D800A446D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2D8614FE-47FE-4BC6-8494-74EF83C7D417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95E5E676-287D-40AB-8B1E-6F75E647C75A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368E6FC7-2A69-4746-AE74-58002B740780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8FEE6B0E-CFEE-493D-B324-845D2CF34736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E56A173D-8E65-4B1D-8C9D-958551B42D5C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C925E02D-2CC2-4667-BB0C-F19CDB1DBA1E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BAD48991-A532-43B3-9E95-62F11A304C60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02C6746C-CEAC-4EE0-B8BA-5D70F60663E5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05A72C58-4DE0-4C38-BB80-556FEEC3C656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A0E61649-3F7E-4C8C-83F1-C66D8EA9E87E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3F6D80B1-68B2-42A7-A0B9-EA0DF016CA36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3E06D477-A922-4FCD-BE95-3F7F2F30D75F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971F639B-A3DD-4507-85A8-F5F4D5D32BD0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51DEA9D9-EC08-4658-B795-B6A2BB9D56CB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2820FAB4-A19F-4AF2-8A19-DF0C1D1F498B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ADE4BCDB-A580-4A9F-A5BB-89E52A711B91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831F12DF-1D05-40FC-9882-BC12982CFC8B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8D5E3ED4-BC93-448B-A458-7FB03C974CFC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D87BD898-325B-46AB-B66D-5D8C41E91BAD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D423DCF8-DEE3-4BFD-9B18-63507D079DB4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236FD39F-A3FE-4AFA-920A-B313EC35A4CB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3E8E8E81-D956-4435-A47C-3D9002D81511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62ABAA15-CBF5-4139-A9FB-27BDA1506197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8FC7C13A-9061-428A-A3B8-DA298F794BB8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A052F6BF-CF02-4FB3-A972-0CD12B4C27BC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F2B34AF1-BB4F-4D82-8FC7-9A4492B57326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8B3E9D2B-56A3-4B92-8907-5F9361C8A423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BE8E08BA-D78B-479C-9C71-006F6DF68A66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067DCB55-6246-4273-84EB-9D951ADA6486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AB3C512A-6ED7-4FA0-AF79-0D13D45AB668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10985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739" y="3431381"/>
            <a:ext cx="2678400" cy="2769394"/>
          </a:xfr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56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D385-D052-45A7-A34E-3E822934D54A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8" y="1631156"/>
            <a:ext cx="8368310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8738" y="5690271"/>
            <a:ext cx="8368310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151FE1DD-A4DE-4DE0-AB01-FD3BAC83F3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3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0E84-2931-4159-9A31-A2C1575893CD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8" y="1631156"/>
            <a:ext cx="410229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8738" y="5690271"/>
            <a:ext cx="4102299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654748" y="1631156"/>
            <a:ext cx="410229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54748" y="5690271"/>
            <a:ext cx="4102299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8144F7FD-28FD-444B-8ECE-FC43765B79D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0908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4E3A7-BE36-4211-9A99-BDFEBFAE1945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8" y="1631156"/>
            <a:ext cx="267731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8738" y="5690271"/>
            <a:ext cx="2677319" cy="511084"/>
          </a:xfrm>
        </p:spPr>
        <p:txBody>
          <a:bodyPr wrap="square" rIns="180000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79729" y="1631156"/>
            <a:ext cx="267731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79729" y="5690271"/>
            <a:ext cx="2677319" cy="511084"/>
          </a:xfrm>
        </p:spPr>
        <p:txBody>
          <a:bodyPr wrap="square" rIns="180000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34233" y="1631156"/>
            <a:ext cx="267731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34233" y="5690271"/>
            <a:ext cx="2677319" cy="511084"/>
          </a:xfrm>
        </p:spPr>
        <p:txBody>
          <a:bodyPr wrap="square" rIns="180000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F2D9D4FD-EB70-4EB8-B80A-2EA29FBFE6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50319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6C5F-B65F-48F2-9035-C0C288B7593A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8738" y="1631156"/>
            <a:ext cx="8366525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F57BDCD3-0281-4244-8EA0-F5395782D8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10237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D347C-36AC-484D-8585-6EDE7628A904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8738" y="1631156"/>
            <a:ext cx="4102300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4654748" y="1631156"/>
            <a:ext cx="4102300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8B45CB1A-66FB-4C45-BAA6-D359C744CF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005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2B043-C23F-4CB5-8DEB-24C938D865FE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8646" y="1631156"/>
            <a:ext cx="2678400" cy="4569620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8738" y="1631157"/>
            <a:ext cx="5522814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E5D2714-EC07-4974-BFC0-E1EEC11C540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23519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0DE703-49D2-427D-8DB6-C22E18E4739D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387900" y="6538526"/>
            <a:ext cx="87561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5" name="Textplatzhalter 9">
            <a:extLst>
              <a:ext uri="{FF2B5EF4-FFF2-40B4-BE49-F238E27FC236}">
                <a16:creationId xmlns:a16="http://schemas.microsoft.com/office/drawing/2014/main" id="{DD322FE5-6632-4CD2-99F1-1B9DDBF713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2" name="Freihandform: Form 43">
            <a:extLst>
              <a:ext uri="{FF2B5EF4-FFF2-40B4-BE49-F238E27FC236}">
                <a16:creationId xmlns:a16="http://schemas.microsoft.com/office/drawing/2014/main" id="{CF1D3318-7730-5E44-A301-6BE2170DD977}"/>
              </a:ext>
            </a:extLst>
          </p:cNvPr>
          <p:cNvSpPr>
            <a:spLocks noChangeAspect="1"/>
          </p:cNvSpPr>
          <p:nvPr userDrawn="1"/>
        </p:nvSpPr>
        <p:spPr>
          <a:xfrm>
            <a:off x="7673724" y="296770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577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B695A-07DF-48A6-B511-6EBF6A1BC88B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2D675CD-AEF9-40D8-9E51-B443137C3F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03793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25FD-5ECE-407C-98A6-C9E13C48FCF2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388738" y="1631156"/>
            <a:ext cx="8368310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135000" rIns="135000" bIns="135000" rtlCol="0" anchor="ctr"/>
          <a:lstStyle/>
          <a:p>
            <a: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72893" y="2835964"/>
            <a:ext cx="5400000" cy="2160000"/>
          </a:xfrm>
        </p:spPr>
        <p:txBody>
          <a:bodyPr rIns="0" anchor="ctr" anchorCtr="0">
            <a:normAutofit/>
          </a:bodyPr>
          <a:lstStyle>
            <a:lvl1pPr algn="ctr">
              <a:defRPr sz="16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C6694BF9-6C56-4C82-A0DE-EEB0A7319B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558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D239-896A-47BB-A7EB-2B80C8420A35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045" y="235471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739" y="235471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1045" y="452537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9" y="452537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1045" y="307826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739" y="307826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1045" y="380182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739" y="380182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1045" y="5248931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8739" y="5248931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7143" y="1632185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54749" y="1632185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7143" y="2355534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54749" y="2355534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7143" y="4525581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54749" y="4525581"/>
            <a:ext cx="238591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7143" y="3078883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54749" y="3078883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143" y="3802232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4749" y="380223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77143" y="5248931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54749" y="5248931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045" y="1631156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739" y="1631156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32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936904-323F-4EC7-8C1A-363CEE0C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50198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6"/>
            <a:ext cx="9144000" cy="5229225"/>
          </a:xfrm>
          <a:gradFill>
            <a:gsLst>
              <a:gs pos="50000">
                <a:schemeClr val="bg2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3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9144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738" y="2843231"/>
            <a:ext cx="8368309" cy="1171539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36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93" name="Freihandform: Form 92">
            <a:extLst>
              <a:ext uri="{FF2B5EF4-FFF2-40B4-BE49-F238E27FC236}">
                <a16:creationId xmlns:a16="http://schemas.microsoft.com/office/drawing/2014/main" id="{434E3959-956B-416F-A7BA-D4138BF69F03}"/>
              </a:ext>
            </a:extLst>
          </p:cNvPr>
          <p:cNvSpPr/>
          <p:nvPr userDrawn="1"/>
        </p:nvSpPr>
        <p:spPr>
          <a:xfrm>
            <a:off x="7352747" y="300703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94" name="Grafik 3">
            <a:extLst>
              <a:ext uri="{FF2B5EF4-FFF2-40B4-BE49-F238E27FC236}">
                <a16:creationId xmlns:a16="http://schemas.microsoft.com/office/drawing/2014/main" id="{EBC073C6-C351-4E47-A02E-749AE423EAC7}"/>
              </a:ext>
            </a:extLst>
          </p:cNvPr>
          <p:cNvGrpSpPr/>
          <p:nvPr userDrawn="1"/>
        </p:nvGrpSpPr>
        <p:grpSpPr>
          <a:xfrm>
            <a:off x="380207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5" name="Freihandform: Form 190">
              <a:extLst>
                <a:ext uri="{FF2B5EF4-FFF2-40B4-BE49-F238E27FC236}">
                  <a16:creationId xmlns:a16="http://schemas.microsoft.com/office/drawing/2014/main" id="{21A6239F-90DD-3240-B293-55B453D7FBFB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91">
              <a:extLst>
                <a:ext uri="{FF2B5EF4-FFF2-40B4-BE49-F238E27FC236}">
                  <a16:creationId xmlns:a16="http://schemas.microsoft.com/office/drawing/2014/main" id="{C01F47A9-7F13-3C42-8C50-CE4C3EB2862F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92">
              <a:extLst>
                <a:ext uri="{FF2B5EF4-FFF2-40B4-BE49-F238E27FC236}">
                  <a16:creationId xmlns:a16="http://schemas.microsoft.com/office/drawing/2014/main" id="{7E30473E-4C8F-5447-9CA0-386A5F30CC7C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93">
              <a:extLst>
                <a:ext uri="{FF2B5EF4-FFF2-40B4-BE49-F238E27FC236}">
                  <a16:creationId xmlns:a16="http://schemas.microsoft.com/office/drawing/2014/main" id="{3D40ED8E-33E3-574C-9EE2-783E54E01B37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94">
              <a:extLst>
                <a:ext uri="{FF2B5EF4-FFF2-40B4-BE49-F238E27FC236}">
                  <a16:creationId xmlns:a16="http://schemas.microsoft.com/office/drawing/2014/main" id="{0B69BF0E-7906-C049-AA8B-72B4C3ED4B02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95">
              <a:extLst>
                <a:ext uri="{FF2B5EF4-FFF2-40B4-BE49-F238E27FC236}">
                  <a16:creationId xmlns:a16="http://schemas.microsoft.com/office/drawing/2014/main" id="{CA596992-1F3A-7840-B25A-A515DD2FD012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96">
              <a:extLst>
                <a:ext uri="{FF2B5EF4-FFF2-40B4-BE49-F238E27FC236}">
                  <a16:creationId xmlns:a16="http://schemas.microsoft.com/office/drawing/2014/main" id="{0C67EAFF-7D77-9348-BD30-E884DC7E7191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97">
              <a:extLst>
                <a:ext uri="{FF2B5EF4-FFF2-40B4-BE49-F238E27FC236}">
                  <a16:creationId xmlns:a16="http://schemas.microsoft.com/office/drawing/2014/main" id="{4940F7CC-CB13-C74D-B1A8-F6AC702514A6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98">
              <a:extLst>
                <a:ext uri="{FF2B5EF4-FFF2-40B4-BE49-F238E27FC236}">
                  <a16:creationId xmlns:a16="http://schemas.microsoft.com/office/drawing/2014/main" id="{3A080EBC-5B2D-6746-8291-16111C01C226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99">
              <a:extLst>
                <a:ext uri="{FF2B5EF4-FFF2-40B4-BE49-F238E27FC236}">
                  <a16:creationId xmlns:a16="http://schemas.microsoft.com/office/drawing/2014/main" id="{ADFC546C-C446-8945-940A-B59914298DFD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200">
              <a:extLst>
                <a:ext uri="{FF2B5EF4-FFF2-40B4-BE49-F238E27FC236}">
                  <a16:creationId xmlns:a16="http://schemas.microsoft.com/office/drawing/2014/main" id="{55D37AD5-EF33-AB45-8D35-E2BB0CB1AA05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201">
              <a:extLst>
                <a:ext uri="{FF2B5EF4-FFF2-40B4-BE49-F238E27FC236}">
                  <a16:creationId xmlns:a16="http://schemas.microsoft.com/office/drawing/2014/main" id="{91501E29-AAAB-9941-ADE9-99A950BC5F47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202">
              <a:extLst>
                <a:ext uri="{FF2B5EF4-FFF2-40B4-BE49-F238E27FC236}">
                  <a16:creationId xmlns:a16="http://schemas.microsoft.com/office/drawing/2014/main" id="{87E0752F-594E-A24C-A342-B1A0655BEE48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203">
              <a:extLst>
                <a:ext uri="{FF2B5EF4-FFF2-40B4-BE49-F238E27FC236}">
                  <a16:creationId xmlns:a16="http://schemas.microsoft.com/office/drawing/2014/main" id="{185983AC-0F65-044C-9FB7-4066C3665239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204">
              <a:extLst>
                <a:ext uri="{FF2B5EF4-FFF2-40B4-BE49-F238E27FC236}">
                  <a16:creationId xmlns:a16="http://schemas.microsoft.com/office/drawing/2014/main" id="{A13426F2-37DE-D942-AA8A-2FB6BBC4CF6D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205">
              <a:extLst>
                <a:ext uri="{FF2B5EF4-FFF2-40B4-BE49-F238E27FC236}">
                  <a16:creationId xmlns:a16="http://schemas.microsoft.com/office/drawing/2014/main" id="{2D84B627-D2B6-AE46-846E-7D098A6B0AAF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206">
              <a:extLst>
                <a:ext uri="{FF2B5EF4-FFF2-40B4-BE49-F238E27FC236}">
                  <a16:creationId xmlns:a16="http://schemas.microsoft.com/office/drawing/2014/main" id="{E2771505-6BDA-194A-AC5F-AD995009F952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207">
              <a:extLst>
                <a:ext uri="{FF2B5EF4-FFF2-40B4-BE49-F238E27FC236}">
                  <a16:creationId xmlns:a16="http://schemas.microsoft.com/office/drawing/2014/main" id="{969ACC08-07BB-D143-A170-D5A3FB45B50C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208">
              <a:extLst>
                <a:ext uri="{FF2B5EF4-FFF2-40B4-BE49-F238E27FC236}">
                  <a16:creationId xmlns:a16="http://schemas.microsoft.com/office/drawing/2014/main" id="{5AA0AB42-75EF-994F-BF5B-AB3D60254915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209">
              <a:extLst>
                <a:ext uri="{FF2B5EF4-FFF2-40B4-BE49-F238E27FC236}">
                  <a16:creationId xmlns:a16="http://schemas.microsoft.com/office/drawing/2014/main" id="{66F6A80D-F3C9-F642-B852-917FD52C9757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210">
              <a:extLst>
                <a:ext uri="{FF2B5EF4-FFF2-40B4-BE49-F238E27FC236}">
                  <a16:creationId xmlns:a16="http://schemas.microsoft.com/office/drawing/2014/main" id="{C1A93574-4721-4241-889C-E5058ED4F2A9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211">
              <a:extLst>
                <a:ext uri="{FF2B5EF4-FFF2-40B4-BE49-F238E27FC236}">
                  <a16:creationId xmlns:a16="http://schemas.microsoft.com/office/drawing/2014/main" id="{E3F04F16-36B4-F047-83D3-6F9E270599CC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212">
              <a:extLst>
                <a:ext uri="{FF2B5EF4-FFF2-40B4-BE49-F238E27FC236}">
                  <a16:creationId xmlns:a16="http://schemas.microsoft.com/office/drawing/2014/main" id="{6CF206A1-B194-F54E-8D57-5C2BBBC7BBF7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213">
              <a:extLst>
                <a:ext uri="{FF2B5EF4-FFF2-40B4-BE49-F238E27FC236}">
                  <a16:creationId xmlns:a16="http://schemas.microsoft.com/office/drawing/2014/main" id="{6B72E0E4-CFBF-4D48-BB0B-541E6BC62028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214">
              <a:extLst>
                <a:ext uri="{FF2B5EF4-FFF2-40B4-BE49-F238E27FC236}">
                  <a16:creationId xmlns:a16="http://schemas.microsoft.com/office/drawing/2014/main" id="{725EF8DB-42B4-E842-8924-12E34524E90C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215">
              <a:extLst>
                <a:ext uri="{FF2B5EF4-FFF2-40B4-BE49-F238E27FC236}">
                  <a16:creationId xmlns:a16="http://schemas.microsoft.com/office/drawing/2014/main" id="{1FF4F9AE-5E8A-C944-BCD8-D4012301D689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216">
              <a:extLst>
                <a:ext uri="{FF2B5EF4-FFF2-40B4-BE49-F238E27FC236}">
                  <a16:creationId xmlns:a16="http://schemas.microsoft.com/office/drawing/2014/main" id="{FD62D4EF-91E8-1B48-814C-D05F18C6F6EF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217">
              <a:extLst>
                <a:ext uri="{FF2B5EF4-FFF2-40B4-BE49-F238E27FC236}">
                  <a16:creationId xmlns:a16="http://schemas.microsoft.com/office/drawing/2014/main" id="{03883C13-6B26-1E43-83FE-3D039C04F8EA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218">
              <a:extLst>
                <a:ext uri="{FF2B5EF4-FFF2-40B4-BE49-F238E27FC236}">
                  <a16:creationId xmlns:a16="http://schemas.microsoft.com/office/drawing/2014/main" id="{788A0430-955A-7849-95A9-113C312C606F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219">
              <a:extLst>
                <a:ext uri="{FF2B5EF4-FFF2-40B4-BE49-F238E27FC236}">
                  <a16:creationId xmlns:a16="http://schemas.microsoft.com/office/drawing/2014/main" id="{9B177171-3AAB-8946-9FE6-F2EA48C24436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220">
              <a:extLst>
                <a:ext uri="{FF2B5EF4-FFF2-40B4-BE49-F238E27FC236}">
                  <a16:creationId xmlns:a16="http://schemas.microsoft.com/office/drawing/2014/main" id="{12E0B25E-BA81-1E42-A44E-AB7E12B1BAA7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221">
              <a:extLst>
                <a:ext uri="{FF2B5EF4-FFF2-40B4-BE49-F238E27FC236}">
                  <a16:creationId xmlns:a16="http://schemas.microsoft.com/office/drawing/2014/main" id="{E1C04439-6196-A445-BF1B-4F015721BF26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222">
              <a:extLst>
                <a:ext uri="{FF2B5EF4-FFF2-40B4-BE49-F238E27FC236}">
                  <a16:creationId xmlns:a16="http://schemas.microsoft.com/office/drawing/2014/main" id="{7329FCED-BF8E-7745-82B4-546904906EC7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223">
              <a:extLst>
                <a:ext uri="{FF2B5EF4-FFF2-40B4-BE49-F238E27FC236}">
                  <a16:creationId xmlns:a16="http://schemas.microsoft.com/office/drawing/2014/main" id="{3B528201-4092-0645-84BB-187C02E39F6F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224">
              <a:extLst>
                <a:ext uri="{FF2B5EF4-FFF2-40B4-BE49-F238E27FC236}">
                  <a16:creationId xmlns:a16="http://schemas.microsoft.com/office/drawing/2014/main" id="{B774FF21-201B-3445-BDB9-402E89F97A64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225">
              <a:extLst>
                <a:ext uri="{FF2B5EF4-FFF2-40B4-BE49-F238E27FC236}">
                  <a16:creationId xmlns:a16="http://schemas.microsoft.com/office/drawing/2014/main" id="{6F95C9ED-5D74-9D43-AAB2-14C21C864001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226">
              <a:extLst>
                <a:ext uri="{FF2B5EF4-FFF2-40B4-BE49-F238E27FC236}">
                  <a16:creationId xmlns:a16="http://schemas.microsoft.com/office/drawing/2014/main" id="{16F16592-EE99-4343-9174-3A4C42583534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227">
              <a:extLst>
                <a:ext uri="{FF2B5EF4-FFF2-40B4-BE49-F238E27FC236}">
                  <a16:creationId xmlns:a16="http://schemas.microsoft.com/office/drawing/2014/main" id="{0AFCBB3B-2B8A-F44C-9A3C-CC9E36EFC6AC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228">
              <a:extLst>
                <a:ext uri="{FF2B5EF4-FFF2-40B4-BE49-F238E27FC236}">
                  <a16:creationId xmlns:a16="http://schemas.microsoft.com/office/drawing/2014/main" id="{9D3633B0-C52E-A845-AC23-E0F497388CBF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229">
              <a:extLst>
                <a:ext uri="{FF2B5EF4-FFF2-40B4-BE49-F238E27FC236}">
                  <a16:creationId xmlns:a16="http://schemas.microsoft.com/office/drawing/2014/main" id="{5EB3B6A8-DD94-444E-9EBD-EF24DF9E76FE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230">
              <a:extLst>
                <a:ext uri="{FF2B5EF4-FFF2-40B4-BE49-F238E27FC236}">
                  <a16:creationId xmlns:a16="http://schemas.microsoft.com/office/drawing/2014/main" id="{0F82C0A2-26EB-014B-A81D-7F62DCA8E765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231">
              <a:extLst>
                <a:ext uri="{FF2B5EF4-FFF2-40B4-BE49-F238E27FC236}">
                  <a16:creationId xmlns:a16="http://schemas.microsoft.com/office/drawing/2014/main" id="{814CE1A7-61CA-C848-A0CD-79DA300FAE04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232">
              <a:extLst>
                <a:ext uri="{FF2B5EF4-FFF2-40B4-BE49-F238E27FC236}">
                  <a16:creationId xmlns:a16="http://schemas.microsoft.com/office/drawing/2014/main" id="{779EDB57-4221-994E-ADD9-857882E4B169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233">
              <a:extLst>
                <a:ext uri="{FF2B5EF4-FFF2-40B4-BE49-F238E27FC236}">
                  <a16:creationId xmlns:a16="http://schemas.microsoft.com/office/drawing/2014/main" id="{D1FE7DEA-D303-CF4D-9D6C-E2F7EC71A09F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234">
              <a:extLst>
                <a:ext uri="{FF2B5EF4-FFF2-40B4-BE49-F238E27FC236}">
                  <a16:creationId xmlns:a16="http://schemas.microsoft.com/office/drawing/2014/main" id="{D9E80069-D7BF-D649-A866-3FF347627391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235">
              <a:extLst>
                <a:ext uri="{FF2B5EF4-FFF2-40B4-BE49-F238E27FC236}">
                  <a16:creationId xmlns:a16="http://schemas.microsoft.com/office/drawing/2014/main" id="{9C65CDB7-0833-6E4C-8D33-F091783F9A70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236">
              <a:extLst>
                <a:ext uri="{FF2B5EF4-FFF2-40B4-BE49-F238E27FC236}">
                  <a16:creationId xmlns:a16="http://schemas.microsoft.com/office/drawing/2014/main" id="{12D548AD-9F06-DA42-B2EB-F19046F75BD7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237">
              <a:extLst>
                <a:ext uri="{FF2B5EF4-FFF2-40B4-BE49-F238E27FC236}">
                  <a16:creationId xmlns:a16="http://schemas.microsoft.com/office/drawing/2014/main" id="{ED383C89-C33D-3C4E-928F-13C7C903920B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ihandform: Form 238">
              <a:extLst>
                <a:ext uri="{FF2B5EF4-FFF2-40B4-BE49-F238E27FC236}">
                  <a16:creationId xmlns:a16="http://schemas.microsoft.com/office/drawing/2014/main" id="{7CA4C99C-809B-3845-9CDD-6CEB4EFA846A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65471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0F4FD-2A14-4918-B946-812A3B6D5383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654747" y="1631156"/>
            <a:ext cx="410229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54747" y="5690271"/>
            <a:ext cx="4102299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045" y="235471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739" y="235471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1045" y="452537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9" y="452537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1045" y="307826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739" y="307826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1045" y="380182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739" y="380182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1045" y="5248931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8739" y="5248931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045" y="1631156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739" y="1631156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37" name="Textplatzhalter 9">
            <a:extLst>
              <a:ext uri="{FF2B5EF4-FFF2-40B4-BE49-F238E27FC236}">
                <a16:creationId xmlns:a16="http://schemas.microsoft.com/office/drawing/2014/main" id="{B89B0AD3-19A1-438C-8708-9EC23166DE7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2DDBB3A-39F6-4F5C-9F0B-C03A4F09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737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739" y="3013502"/>
            <a:ext cx="8368307" cy="830997"/>
          </a:xfrm>
        </p:spPr>
        <p:txBody>
          <a:bodyPr anchor="ctr" anchorCtr="0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354EFC-6BE5-4F11-B92A-C9195A29D17A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387900" y="6538526"/>
            <a:ext cx="87561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91" name="Freihandform: Form 90">
            <a:extLst>
              <a:ext uri="{FF2B5EF4-FFF2-40B4-BE49-F238E27FC236}">
                <a16:creationId xmlns:a16="http://schemas.microsoft.com/office/drawing/2014/main" id="{CC9AC0C6-05B4-4F97-9B0A-A195088CF7EB}"/>
              </a:ext>
            </a:extLst>
          </p:cNvPr>
          <p:cNvSpPr/>
          <p:nvPr userDrawn="1"/>
        </p:nvSpPr>
        <p:spPr>
          <a:xfrm>
            <a:off x="7352747" y="300703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92" name="Grafik 3">
            <a:extLst>
              <a:ext uri="{FF2B5EF4-FFF2-40B4-BE49-F238E27FC236}">
                <a16:creationId xmlns:a16="http://schemas.microsoft.com/office/drawing/2014/main" id="{42A11C29-4219-0D4B-BEED-BBCF423DEC50}"/>
              </a:ext>
            </a:extLst>
          </p:cNvPr>
          <p:cNvGrpSpPr/>
          <p:nvPr userDrawn="1"/>
        </p:nvGrpSpPr>
        <p:grpSpPr>
          <a:xfrm>
            <a:off x="380207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3" name="Freihandform: Form 190">
              <a:extLst>
                <a:ext uri="{FF2B5EF4-FFF2-40B4-BE49-F238E27FC236}">
                  <a16:creationId xmlns:a16="http://schemas.microsoft.com/office/drawing/2014/main" id="{923125BD-405C-5040-BA72-E134C8DA93C4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191">
              <a:extLst>
                <a:ext uri="{FF2B5EF4-FFF2-40B4-BE49-F238E27FC236}">
                  <a16:creationId xmlns:a16="http://schemas.microsoft.com/office/drawing/2014/main" id="{E62DDEF6-36E4-F44B-BA60-9E391BE20F8C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92">
              <a:extLst>
                <a:ext uri="{FF2B5EF4-FFF2-40B4-BE49-F238E27FC236}">
                  <a16:creationId xmlns:a16="http://schemas.microsoft.com/office/drawing/2014/main" id="{63A049DD-17D6-A141-8B7C-E28CE1EB9F85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93">
              <a:extLst>
                <a:ext uri="{FF2B5EF4-FFF2-40B4-BE49-F238E27FC236}">
                  <a16:creationId xmlns:a16="http://schemas.microsoft.com/office/drawing/2014/main" id="{7B0AF71D-203B-B248-A6CC-91B0C91DE7ED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94">
              <a:extLst>
                <a:ext uri="{FF2B5EF4-FFF2-40B4-BE49-F238E27FC236}">
                  <a16:creationId xmlns:a16="http://schemas.microsoft.com/office/drawing/2014/main" id="{0AF1A0A5-C522-674F-97DD-58A85E56C84C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95">
              <a:extLst>
                <a:ext uri="{FF2B5EF4-FFF2-40B4-BE49-F238E27FC236}">
                  <a16:creationId xmlns:a16="http://schemas.microsoft.com/office/drawing/2014/main" id="{2D01A574-25EF-414E-B114-D84A461A66EF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96">
              <a:extLst>
                <a:ext uri="{FF2B5EF4-FFF2-40B4-BE49-F238E27FC236}">
                  <a16:creationId xmlns:a16="http://schemas.microsoft.com/office/drawing/2014/main" id="{DEB6C9A2-EE2A-354A-BAAA-3CDC2B8E881F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97">
              <a:extLst>
                <a:ext uri="{FF2B5EF4-FFF2-40B4-BE49-F238E27FC236}">
                  <a16:creationId xmlns:a16="http://schemas.microsoft.com/office/drawing/2014/main" id="{37923513-7535-254C-84D1-ED0DCB24D509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98">
              <a:extLst>
                <a:ext uri="{FF2B5EF4-FFF2-40B4-BE49-F238E27FC236}">
                  <a16:creationId xmlns:a16="http://schemas.microsoft.com/office/drawing/2014/main" id="{D96F94EA-4808-3E40-B904-1C6C3F9F84EF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99">
              <a:extLst>
                <a:ext uri="{FF2B5EF4-FFF2-40B4-BE49-F238E27FC236}">
                  <a16:creationId xmlns:a16="http://schemas.microsoft.com/office/drawing/2014/main" id="{E71DD333-64D4-1742-82FC-8DA34337BFBA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200">
              <a:extLst>
                <a:ext uri="{FF2B5EF4-FFF2-40B4-BE49-F238E27FC236}">
                  <a16:creationId xmlns:a16="http://schemas.microsoft.com/office/drawing/2014/main" id="{393D102B-9D88-D243-8E25-B4A36B3CFFD9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201">
              <a:extLst>
                <a:ext uri="{FF2B5EF4-FFF2-40B4-BE49-F238E27FC236}">
                  <a16:creationId xmlns:a16="http://schemas.microsoft.com/office/drawing/2014/main" id="{6252A0DA-1AB8-6C4C-BDC4-AB4F65A44C23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202">
              <a:extLst>
                <a:ext uri="{FF2B5EF4-FFF2-40B4-BE49-F238E27FC236}">
                  <a16:creationId xmlns:a16="http://schemas.microsoft.com/office/drawing/2014/main" id="{2A8FD993-BC3F-794E-AB2B-D48CFE814026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203">
              <a:extLst>
                <a:ext uri="{FF2B5EF4-FFF2-40B4-BE49-F238E27FC236}">
                  <a16:creationId xmlns:a16="http://schemas.microsoft.com/office/drawing/2014/main" id="{A4F6238B-626F-9641-895F-F1A9E9A0B830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204">
              <a:extLst>
                <a:ext uri="{FF2B5EF4-FFF2-40B4-BE49-F238E27FC236}">
                  <a16:creationId xmlns:a16="http://schemas.microsoft.com/office/drawing/2014/main" id="{C423916A-DF08-D84A-90D2-4B3249A043AC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205">
              <a:extLst>
                <a:ext uri="{FF2B5EF4-FFF2-40B4-BE49-F238E27FC236}">
                  <a16:creationId xmlns:a16="http://schemas.microsoft.com/office/drawing/2014/main" id="{0364AE98-86E1-1046-8931-CEE7D9B5E4C4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206">
              <a:extLst>
                <a:ext uri="{FF2B5EF4-FFF2-40B4-BE49-F238E27FC236}">
                  <a16:creationId xmlns:a16="http://schemas.microsoft.com/office/drawing/2014/main" id="{969761B4-2BF6-6741-9B48-A97B8E72D466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207">
              <a:extLst>
                <a:ext uri="{FF2B5EF4-FFF2-40B4-BE49-F238E27FC236}">
                  <a16:creationId xmlns:a16="http://schemas.microsoft.com/office/drawing/2014/main" id="{D747CBAA-EF34-4C47-8E8A-A91024973FCE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208">
              <a:extLst>
                <a:ext uri="{FF2B5EF4-FFF2-40B4-BE49-F238E27FC236}">
                  <a16:creationId xmlns:a16="http://schemas.microsoft.com/office/drawing/2014/main" id="{0F3C6E8A-CEE0-3349-8987-0ABF0302A0E8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209">
              <a:extLst>
                <a:ext uri="{FF2B5EF4-FFF2-40B4-BE49-F238E27FC236}">
                  <a16:creationId xmlns:a16="http://schemas.microsoft.com/office/drawing/2014/main" id="{849E3FEC-CDC4-FF49-857B-F87001199306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210">
              <a:extLst>
                <a:ext uri="{FF2B5EF4-FFF2-40B4-BE49-F238E27FC236}">
                  <a16:creationId xmlns:a16="http://schemas.microsoft.com/office/drawing/2014/main" id="{21ED7022-3EA7-2F49-997D-4BBF41C6726A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211">
              <a:extLst>
                <a:ext uri="{FF2B5EF4-FFF2-40B4-BE49-F238E27FC236}">
                  <a16:creationId xmlns:a16="http://schemas.microsoft.com/office/drawing/2014/main" id="{342E6819-8D33-DA4C-92E3-C9E006063012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212">
              <a:extLst>
                <a:ext uri="{FF2B5EF4-FFF2-40B4-BE49-F238E27FC236}">
                  <a16:creationId xmlns:a16="http://schemas.microsoft.com/office/drawing/2014/main" id="{1ED78860-34B0-A047-8E67-F2541F965B23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213">
              <a:extLst>
                <a:ext uri="{FF2B5EF4-FFF2-40B4-BE49-F238E27FC236}">
                  <a16:creationId xmlns:a16="http://schemas.microsoft.com/office/drawing/2014/main" id="{6F02E69D-BE7C-DF44-819A-085556F8AD9C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214">
              <a:extLst>
                <a:ext uri="{FF2B5EF4-FFF2-40B4-BE49-F238E27FC236}">
                  <a16:creationId xmlns:a16="http://schemas.microsoft.com/office/drawing/2014/main" id="{C1C1362E-BF74-144C-8591-2BA271A3E935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215">
              <a:extLst>
                <a:ext uri="{FF2B5EF4-FFF2-40B4-BE49-F238E27FC236}">
                  <a16:creationId xmlns:a16="http://schemas.microsoft.com/office/drawing/2014/main" id="{01D40457-15F4-FD48-922E-804AF233C2CF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216">
              <a:extLst>
                <a:ext uri="{FF2B5EF4-FFF2-40B4-BE49-F238E27FC236}">
                  <a16:creationId xmlns:a16="http://schemas.microsoft.com/office/drawing/2014/main" id="{2AB1631E-8AB8-3346-A5FF-A38437A59CDB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217">
              <a:extLst>
                <a:ext uri="{FF2B5EF4-FFF2-40B4-BE49-F238E27FC236}">
                  <a16:creationId xmlns:a16="http://schemas.microsoft.com/office/drawing/2014/main" id="{3CFA2E17-7AA4-464A-8EDF-E92EB160B293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218">
              <a:extLst>
                <a:ext uri="{FF2B5EF4-FFF2-40B4-BE49-F238E27FC236}">
                  <a16:creationId xmlns:a16="http://schemas.microsoft.com/office/drawing/2014/main" id="{4E72ACDA-00A7-DC4C-8FC4-46ED2CD32C3F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219">
              <a:extLst>
                <a:ext uri="{FF2B5EF4-FFF2-40B4-BE49-F238E27FC236}">
                  <a16:creationId xmlns:a16="http://schemas.microsoft.com/office/drawing/2014/main" id="{012873B6-2606-5F4D-A001-E906FF448226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220">
              <a:extLst>
                <a:ext uri="{FF2B5EF4-FFF2-40B4-BE49-F238E27FC236}">
                  <a16:creationId xmlns:a16="http://schemas.microsoft.com/office/drawing/2014/main" id="{80C92A1B-D307-4A4D-9C14-D16F6498CF32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221">
              <a:extLst>
                <a:ext uri="{FF2B5EF4-FFF2-40B4-BE49-F238E27FC236}">
                  <a16:creationId xmlns:a16="http://schemas.microsoft.com/office/drawing/2014/main" id="{B7D2604A-E174-0B4E-BB4F-F2C79196D37E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222">
              <a:extLst>
                <a:ext uri="{FF2B5EF4-FFF2-40B4-BE49-F238E27FC236}">
                  <a16:creationId xmlns:a16="http://schemas.microsoft.com/office/drawing/2014/main" id="{AD3EA9C9-0A21-094F-8D35-BB4E19639FAE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223">
              <a:extLst>
                <a:ext uri="{FF2B5EF4-FFF2-40B4-BE49-F238E27FC236}">
                  <a16:creationId xmlns:a16="http://schemas.microsoft.com/office/drawing/2014/main" id="{C4ECD04B-6772-5742-A8C8-04897EC16BA3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224">
              <a:extLst>
                <a:ext uri="{FF2B5EF4-FFF2-40B4-BE49-F238E27FC236}">
                  <a16:creationId xmlns:a16="http://schemas.microsoft.com/office/drawing/2014/main" id="{A4C89810-B195-2F43-AFDB-CAA6C4DD3CD0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225">
              <a:extLst>
                <a:ext uri="{FF2B5EF4-FFF2-40B4-BE49-F238E27FC236}">
                  <a16:creationId xmlns:a16="http://schemas.microsoft.com/office/drawing/2014/main" id="{E66C4ABC-9333-214D-B489-DC951264618A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226">
              <a:extLst>
                <a:ext uri="{FF2B5EF4-FFF2-40B4-BE49-F238E27FC236}">
                  <a16:creationId xmlns:a16="http://schemas.microsoft.com/office/drawing/2014/main" id="{703472B0-BAAC-654A-8A58-B0CEF3BCD909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227">
              <a:extLst>
                <a:ext uri="{FF2B5EF4-FFF2-40B4-BE49-F238E27FC236}">
                  <a16:creationId xmlns:a16="http://schemas.microsoft.com/office/drawing/2014/main" id="{CC8C30F8-435E-B844-B724-13122B587F86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228">
              <a:extLst>
                <a:ext uri="{FF2B5EF4-FFF2-40B4-BE49-F238E27FC236}">
                  <a16:creationId xmlns:a16="http://schemas.microsoft.com/office/drawing/2014/main" id="{E2EAA7B4-A980-6C4C-A991-30C9430B0032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229">
              <a:extLst>
                <a:ext uri="{FF2B5EF4-FFF2-40B4-BE49-F238E27FC236}">
                  <a16:creationId xmlns:a16="http://schemas.microsoft.com/office/drawing/2014/main" id="{82E92016-DFB8-0941-9DD8-D3EAEDF00BCF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230">
              <a:extLst>
                <a:ext uri="{FF2B5EF4-FFF2-40B4-BE49-F238E27FC236}">
                  <a16:creationId xmlns:a16="http://schemas.microsoft.com/office/drawing/2014/main" id="{52B21CE5-387E-774F-A6E4-CB2340B7E1A3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231">
              <a:extLst>
                <a:ext uri="{FF2B5EF4-FFF2-40B4-BE49-F238E27FC236}">
                  <a16:creationId xmlns:a16="http://schemas.microsoft.com/office/drawing/2014/main" id="{9B0875E3-D6B0-8940-B39D-4E7061BD3188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232">
              <a:extLst>
                <a:ext uri="{FF2B5EF4-FFF2-40B4-BE49-F238E27FC236}">
                  <a16:creationId xmlns:a16="http://schemas.microsoft.com/office/drawing/2014/main" id="{E52360F8-A736-C646-ABDE-70CAF24845A5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233">
              <a:extLst>
                <a:ext uri="{FF2B5EF4-FFF2-40B4-BE49-F238E27FC236}">
                  <a16:creationId xmlns:a16="http://schemas.microsoft.com/office/drawing/2014/main" id="{062E80BD-76C7-A245-B040-96FDA2CC6B86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234">
              <a:extLst>
                <a:ext uri="{FF2B5EF4-FFF2-40B4-BE49-F238E27FC236}">
                  <a16:creationId xmlns:a16="http://schemas.microsoft.com/office/drawing/2014/main" id="{1C5B2127-30F5-D84B-B087-28648EE454EF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235">
              <a:extLst>
                <a:ext uri="{FF2B5EF4-FFF2-40B4-BE49-F238E27FC236}">
                  <a16:creationId xmlns:a16="http://schemas.microsoft.com/office/drawing/2014/main" id="{E07AD439-E36D-F240-B150-354148FDFDCA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236">
              <a:extLst>
                <a:ext uri="{FF2B5EF4-FFF2-40B4-BE49-F238E27FC236}">
                  <a16:creationId xmlns:a16="http://schemas.microsoft.com/office/drawing/2014/main" id="{35FD17B1-9146-4947-98E9-52B23709F881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237">
              <a:extLst>
                <a:ext uri="{FF2B5EF4-FFF2-40B4-BE49-F238E27FC236}">
                  <a16:creationId xmlns:a16="http://schemas.microsoft.com/office/drawing/2014/main" id="{97B7D0E9-59CF-B245-B39B-E69754052133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ihandform: Form 238">
              <a:extLst>
                <a:ext uri="{FF2B5EF4-FFF2-40B4-BE49-F238E27FC236}">
                  <a16:creationId xmlns:a16="http://schemas.microsoft.com/office/drawing/2014/main" id="{B1F7D0AA-A5ED-ED4A-8A35-C27208F99B91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50585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1631156"/>
            <a:ext cx="836830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207CA1-C8ED-4B97-95EA-81E7BD73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737ED4A-B06E-473A-A805-044039B206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3709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5F5-5D32-4F33-91B1-B99611864872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4747" y="1631156"/>
            <a:ext cx="4102299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3B4069-E27C-4065-B042-E1C03F20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603FBDA7-5BE9-47A2-A081-664FE73E7DD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6898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FBB7-AB5C-4902-9146-6920DB5A4985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8739" y="1631157"/>
            <a:ext cx="2676616" cy="4569618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80432" y="1631157"/>
            <a:ext cx="2676616" cy="4569618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34585" y="1631157"/>
            <a:ext cx="2676616" cy="4569618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E4C37492-6F12-4BAE-AE2D-3C78E62AA8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3EC4EE-F70F-474E-9E32-5A52F194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881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545-5A07-468B-BA8E-BF6B5C4D36D0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654747" y="1631156"/>
            <a:ext cx="4102299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025985CB-3E45-4554-BFEC-CC9E81330D6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67695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9" y="1631156"/>
            <a:ext cx="4102299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179D-A70B-4A8F-A492-C0993331794F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4748" y="1631156"/>
            <a:ext cx="410229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5598F909-71AB-4CAC-999F-7136D54B11D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635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739" y="1631156"/>
            <a:ext cx="8368308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00992" y="6634667"/>
            <a:ext cx="64921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06046321-4025-48AD-B5BC-07962A539B0E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739" y="6634667"/>
            <a:ext cx="4102299" cy="1077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5907" y="6634667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387900" y="6538526"/>
            <a:ext cx="8756100" cy="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C257CA02-4BF8-A74D-80CA-B650F3E558A3}"/>
              </a:ext>
            </a:extLst>
          </p:cNvPr>
          <p:cNvSpPr>
            <a:spLocks noChangeAspect="1"/>
          </p:cNvSpPr>
          <p:nvPr userDrawn="1"/>
        </p:nvSpPr>
        <p:spPr>
          <a:xfrm>
            <a:off x="7673724" y="296770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660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0" r:id="rId4"/>
    <p:sldLayoutId id="2147483651" r:id="rId5"/>
    <p:sldLayoutId id="2147483652" r:id="rId6"/>
    <p:sldLayoutId id="2147483656" r:id="rId7"/>
    <p:sldLayoutId id="2147483668" r:id="rId8"/>
    <p:sldLayoutId id="2147483669" r:id="rId9"/>
    <p:sldLayoutId id="2147483666" r:id="rId10"/>
    <p:sldLayoutId id="2147483653" r:id="rId11"/>
    <p:sldLayoutId id="2147483654" r:id="rId12"/>
    <p:sldLayoutId id="2147483655" r:id="rId13"/>
    <p:sldLayoutId id="2147483661" r:id="rId14"/>
    <p:sldLayoutId id="2147483671" r:id="rId15"/>
    <p:sldLayoutId id="2147483665" r:id="rId16"/>
    <p:sldLayoutId id="2147483658" r:id="rId17"/>
    <p:sldLayoutId id="2147483657" r:id="rId18"/>
    <p:sldLayoutId id="2147483670" r:id="rId19"/>
    <p:sldLayoutId id="2147483659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44" userDrawn="1">
          <p15:clr>
            <a:srgbClr val="F26B43"/>
          </p15:clr>
        </p15:guide>
        <p15:guide id="4" pos="5516" userDrawn="1">
          <p15:clr>
            <a:srgbClr val="F26B43"/>
          </p15:clr>
        </p15:guide>
        <p15:guide id="5" orient="horz" pos="187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0" pos="2931" userDrawn="1">
          <p15:clr>
            <a:srgbClr val="F26B43"/>
          </p15:clr>
        </p15:guide>
        <p15:guide id="11" pos="28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68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30D5DC38-4110-4C82-9D2B-FA71372C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20300" r="20954"/>
          <a:stretch/>
        </p:blipFill>
        <p:spPr>
          <a:xfrm>
            <a:off x="0" y="1628775"/>
            <a:ext cx="9144000" cy="5229226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B82D17-B5F8-4ABD-AED8-8E14D6039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9D279C-BFDB-4F9A-9BC9-29CB3537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23" y="3042516"/>
            <a:ext cx="8358057" cy="1610890"/>
          </a:xfrm>
        </p:spPr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Imaging</a:t>
            </a:r>
            <a:br>
              <a:rPr lang="de-DE" dirty="0" smtClean="0"/>
            </a:br>
            <a:r>
              <a:rPr lang="de-DE" dirty="0" smtClean="0"/>
              <a:t>Project </a:t>
            </a:r>
            <a:r>
              <a:rPr lang="en-DE" dirty="0" smtClean="0"/>
              <a:t>–</a:t>
            </a:r>
            <a:r>
              <a:rPr lang="de-DE" dirty="0" smtClean="0"/>
              <a:t> Final </a:t>
            </a: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44640" y="5695406"/>
            <a:ext cx="2104743" cy="915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400" b="1" dirty="0">
                <a:latin typeface="+mj-lt"/>
                <a:ea typeface="+mj-ea"/>
                <a:cs typeface="+mj-cs"/>
              </a:rPr>
              <a:t>Dhruv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Sharma</a:t>
            </a:r>
          </a:p>
          <a:p>
            <a: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ID - aw51ylaq</a:t>
            </a:r>
            <a:endParaRPr lang="en-IN" sz="24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58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Normalization on Train </a:t>
            </a:r>
            <a:r>
              <a:rPr lang="en-US" dirty="0"/>
              <a:t>S</a:t>
            </a:r>
            <a:r>
              <a:rPr lang="en-US" dirty="0" smtClean="0"/>
              <a:t>core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677609" y="1938816"/>
            <a:ext cx="2326848" cy="378329"/>
          </a:xfrm>
        </p:spPr>
        <p:txBody>
          <a:bodyPr/>
          <a:lstStyle/>
          <a:p>
            <a:r>
              <a:rPr lang="en-US" sz="1800" b="1" dirty="0" smtClean="0"/>
              <a:t>No normalization</a:t>
            </a:r>
            <a:endParaRPr lang="en-IN" sz="1800" b="1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949" y="1866044"/>
            <a:ext cx="5010785" cy="52387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658499" y="2980236"/>
            <a:ext cx="4801235" cy="54292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658499" y="4113478"/>
            <a:ext cx="4791710" cy="5429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3326674" y="5246720"/>
            <a:ext cx="5123535" cy="533400"/>
          </a:xfrm>
          <a:prstGeom prst="rect">
            <a:avLst/>
          </a:prstGeom>
        </p:spPr>
      </p:pic>
      <p:sp>
        <p:nvSpPr>
          <p:cNvPr id="14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677609" y="3091355"/>
            <a:ext cx="2848057" cy="306221"/>
          </a:xfrm>
        </p:spPr>
        <p:txBody>
          <a:bodyPr/>
          <a:lstStyle/>
          <a:p>
            <a:r>
              <a:rPr lang="en-US" sz="1800" b="1" dirty="0"/>
              <a:t>Normalized to -1 and 1</a:t>
            </a:r>
            <a:endParaRPr lang="en-IN" sz="1800" b="1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677609" y="4219584"/>
            <a:ext cx="2771340" cy="330711"/>
          </a:xfrm>
        </p:spPr>
        <p:txBody>
          <a:bodyPr/>
          <a:lstStyle/>
          <a:p>
            <a:r>
              <a:rPr lang="en-US" sz="1800" b="1" dirty="0"/>
              <a:t>Normalized to 0 and 1</a:t>
            </a:r>
            <a:endParaRPr lang="en-IN" sz="1800" b="1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677609" y="5362181"/>
            <a:ext cx="2873213" cy="302478"/>
          </a:xfrm>
        </p:spPr>
        <p:txBody>
          <a:bodyPr/>
          <a:lstStyle/>
          <a:p>
            <a:r>
              <a:rPr lang="en-US" sz="1800" b="1" dirty="0"/>
              <a:t>Normalized to 0 and 50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8253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04D6F6A2-2760-4CE9-A251-AAF72F9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221251"/>
            <a:ext cx="8368307" cy="415498"/>
          </a:xfrm>
        </p:spPr>
        <p:txBody>
          <a:bodyPr/>
          <a:lstStyle/>
          <a:p>
            <a:r>
              <a:rPr lang="de-DE" dirty="0" err="1"/>
              <a:t>VarNet</a:t>
            </a:r>
            <a:r>
              <a:rPr lang="de-DE" dirty="0"/>
              <a:t> </a:t>
            </a:r>
            <a:r>
              <a:rPr lang="en-DE" dirty="0"/>
              <a:t>–</a:t>
            </a:r>
            <a:r>
              <a:rPr lang="de-DE" dirty="0"/>
              <a:t> </a:t>
            </a:r>
            <a:r>
              <a:rPr lang="de-DE" dirty="0" err="1"/>
              <a:t>Unet</a:t>
            </a:r>
            <a:r>
              <a:rPr lang="de-DE" dirty="0"/>
              <a:t> </a:t>
            </a:r>
            <a:r>
              <a:rPr lang="de-DE" dirty="0" err="1"/>
              <a:t>Weights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0015B8-6CAA-4BE6-BA5D-BE06E74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3D0017-F46F-448A-8980-D9A41459AB9D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D850B-05CF-4ED7-8BAD-E0FBBD7D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032E9-F980-4D5D-85F7-41822BF2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34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B76C8-17B6-460E-BCE5-45EA2F1A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A8C280A6-3607-41E4-A8A7-A74D3042BC0A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E63E5-DF67-454C-9C12-B8E9A17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153080-3D4D-4393-A287-F81F0664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F704A3-42CE-4D8E-BF10-1D971F461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1631156"/>
            <a:ext cx="8368309" cy="4569619"/>
          </a:xfrm>
        </p:spPr>
        <p:txBody>
          <a:bodyPr numCol="1">
            <a:noAutofit/>
          </a:bodyPr>
          <a:lstStyle/>
          <a:p>
            <a:pPr algn="ctr"/>
            <a:r>
              <a:rPr lang="en-IN" dirty="0"/>
              <a:t>Check if weights of </a:t>
            </a:r>
            <a:r>
              <a:rPr lang="en-IN" dirty="0" err="1"/>
              <a:t>unets</a:t>
            </a:r>
            <a:r>
              <a:rPr lang="en-IN" dirty="0"/>
              <a:t> inside </a:t>
            </a:r>
            <a:r>
              <a:rPr lang="en-IN" dirty="0" err="1"/>
              <a:t>unets_list</a:t>
            </a:r>
            <a:r>
              <a:rPr lang="en-IN" dirty="0"/>
              <a:t> are updating </a:t>
            </a:r>
            <a:r>
              <a:rPr lang="en-IN" dirty="0" smtClean="0"/>
              <a:t>correctly.</a:t>
            </a:r>
          </a:p>
          <a:p>
            <a:endParaRPr lang="en-IN" dirty="0"/>
          </a:p>
          <a:p>
            <a:pPr algn="ctr"/>
            <a:r>
              <a:rPr lang="en-IN" dirty="0" err="1"/>
              <a:t>initial_unet_states</a:t>
            </a:r>
            <a:r>
              <a:rPr lang="en-IN" dirty="0"/>
              <a:t> == </a:t>
            </a:r>
            <a:r>
              <a:rPr lang="en-IN" dirty="0" err="1"/>
              <a:t>current_unet_states</a:t>
            </a:r>
            <a:r>
              <a:rPr lang="en-IN" dirty="0"/>
              <a:t> </a:t>
            </a:r>
            <a:r>
              <a:rPr lang="en-IN" dirty="0" smtClean="0"/>
              <a:t>??</a:t>
            </a:r>
            <a:endParaRPr lang="en-US" dirty="0"/>
          </a:p>
          <a:p>
            <a:pPr algn="ctr"/>
            <a:r>
              <a:rPr lang="en-US" dirty="0" smtClean="0"/>
              <a:t>Output for </a:t>
            </a:r>
            <a:r>
              <a:rPr lang="en-US" dirty="0" err="1" smtClean="0"/>
              <a:t>n_cascades</a:t>
            </a:r>
            <a:r>
              <a:rPr lang="en-US" dirty="0" smtClean="0"/>
              <a:t> = 10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Only the weights of the last </a:t>
            </a:r>
            <a:r>
              <a:rPr lang="en-US" dirty="0" err="1" smtClean="0"/>
              <a:t>Unet</a:t>
            </a:r>
            <a:r>
              <a:rPr lang="en-US" dirty="0" smtClean="0"/>
              <a:t> are updated.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40EE4-A722-449E-88F3-748571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 err="1"/>
              <a:t>VarNet</a:t>
            </a:r>
            <a:r>
              <a:rPr lang="de-DE" dirty="0"/>
              <a:t> </a:t>
            </a:r>
            <a:r>
              <a:rPr lang="en-DE" dirty="0" smtClean="0"/>
              <a:t>–</a:t>
            </a:r>
            <a:r>
              <a:rPr lang="en-US" dirty="0" smtClean="0"/>
              <a:t> </a:t>
            </a:r>
            <a:r>
              <a:rPr lang="de-DE" dirty="0" err="1" smtClean="0"/>
              <a:t>Weights</a:t>
            </a:r>
            <a:r>
              <a:rPr lang="de-DE" dirty="0" smtClean="0"/>
              <a:t> Update </a:t>
            </a:r>
            <a:r>
              <a:rPr lang="de-DE" dirty="0"/>
              <a:t>P</a:t>
            </a:r>
            <a:r>
              <a:rPr lang="de-DE" dirty="0" smtClean="0"/>
              <a:t>roblem</a:t>
            </a:r>
            <a:endParaRPr lang="de-DE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780" y="2944415"/>
            <a:ext cx="514350" cy="19431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l="1" t="1961" r="5084"/>
          <a:stretch/>
        </p:blipFill>
        <p:spPr bwMode="auto">
          <a:xfrm>
            <a:off x="4786583" y="2944415"/>
            <a:ext cx="533400" cy="1943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57038" y="3979502"/>
            <a:ext cx="1419497" cy="1050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110000"/>
              </a:lnSpc>
              <a:spcAft>
                <a:spcPts val="800"/>
              </a:spcAft>
            </a:pPr>
            <a:r>
              <a:rPr lang="en-US" sz="1400" dirty="0"/>
              <a:t>Before forward pass and gradient descent step</a:t>
            </a:r>
          </a:p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I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57042" y="3979502"/>
            <a:ext cx="1419497" cy="1050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110000"/>
              </a:lnSpc>
              <a:spcAft>
                <a:spcPts val="800"/>
              </a:spcAft>
            </a:pPr>
            <a:r>
              <a:rPr lang="en-US" sz="1400" dirty="0" smtClean="0"/>
              <a:t>After </a:t>
            </a:r>
            <a:r>
              <a:rPr lang="en-US" sz="1400" dirty="0"/>
              <a:t>forward pass and gradient descent step</a:t>
            </a:r>
          </a:p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I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0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</a:t>
            </a:r>
            <a:endParaRPr lang="en-IN" dirty="0"/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00" y="1500250"/>
            <a:ext cx="45000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50086" y="5393803"/>
            <a:ext cx="6443828" cy="541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 smtClean="0">
                <a:solidFill>
                  <a:prstClr val="black"/>
                </a:solidFill>
                <a:latin typeface="Arial"/>
              </a:rPr>
              <a:t>The backpropagation chain is broken at each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unet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 step because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xk.requires_grad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 = False.</a:t>
            </a:r>
            <a:r>
              <a:rPr lang="en-IN" sz="1600" dirty="0" smtClean="0">
                <a:solidFill>
                  <a:prstClr val="black"/>
                </a:solidFill>
                <a:latin typeface="Arial"/>
              </a:rPr>
              <a:t> Therefore, only the last </a:t>
            </a:r>
            <a:r>
              <a:rPr lang="en-IN" sz="1600" dirty="0" err="1" smtClean="0">
                <a:solidFill>
                  <a:prstClr val="black"/>
                </a:solidFill>
                <a:latin typeface="Arial"/>
              </a:rPr>
              <a:t>unet</a:t>
            </a:r>
            <a:r>
              <a:rPr lang="en-IN" sz="1600" dirty="0" smtClean="0">
                <a:solidFill>
                  <a:prstClr val="black"/>
                </a:solidFill>
                <a:latin typeface="Arial"/>
              </a:rPr>
              <a:t> gets updated.</a:t>
            </a:r>
            <a:endParaRPr lang="en-US" sz="16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3714647"/>
            <a:ext cx="75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8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94AD-81A6-49F3-9DCB-83F03741B6B1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IN" dirty="0"/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00" y="1500250"/>
            <a:ext cx="4500000" cy="19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00" y="3698446"/>
            <a:ext cx="7680000" cy="144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50086" y="5275656"/>
            <a:ext cx="6443828" cy="541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 smtClean="0">
                <a:solidFill>
                  <a:prstClr val="black"/>
                </a:solidFill>
                <a:latin typeface="Arial"/>
              </a:rPr>
              <a:t>The backpropagation chain is not broken at each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unet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 step because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x.requires_grad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 = True.</a:t>
            </a:r>
            <a:r>
              <a:rPr lang="en-IN" sz="1600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IN" sz="1600" dirty="0" err="1" smtClean="0">
                <a:solidFill>
                  <a:prstClr val="black"/>
                </a:solidFill>
                <a:latin typeface="Arial"/>
              </a:rPr>
              <a:t>Therefore,all</a:t>
            </a:r>
            <a:r>
              <a:rPr lang="en-IN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en-IN" sz="1600" dirty="0" err="1" smtClean="0">
                <a:solidFill>
                  <a:prstClr val="black"/>
                </a:solidFill>
                <a:latin typeface="Arial"/>
              </a:rPr>
              <a:t>unets</a:t>
            </a:r>
            <a:r>
              <a:rPr lang="en-IN" sz="1600" dirty="0" smtClean="0">
                <a:solidFill>
                  <a:prstClr val="black"/>
                </a:solidFill>
                <a:latin typeface="Arial"/>
              </a:rPr>
              <a:t> are updated.</a:t>
            </a:r>
            <a:endParaRPr lang="en-US" sz="1600" dirty="0" smtClean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944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B76C8-17B6-460E-BCE5-45EA2F1A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C280A6-3607-41E4-A8A7-A74D3042BC0A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E63E5-DF67-454C-9C12-B8E9A17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153080-3D4D-4393-A287-F81F0664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F704A3-42CE-4D8E-BF10-1D971F461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1631156"/>
            <a:ext cx="8368309" cy="4569619"/>
          </a:xfrm>
        </p:spPr>
        <p:txBody>
          <a:bodyPr numCol="1">
            <a:normAutofit/>
          </a:bodyPr>
          <a:lstStyle/>
          <a:p>
            <a:pPr algn="ctr"/>
            <a:r>
              <a:rPr lang="en-IN" dirty="0" smtClean="0"/>
              <a:t>Check if weights of </a:t>
            </a:r>
            <a:r>
              <a:rPr lang="en-IN" dirty="0" err="1" smtClean="0"/>
              <a:t>unets</a:t>
            </a:r>
            <a:r>
              <a:rPr lang="en-IN" dirty="0" smtClean="0"/>
              <a:t> inside </a:t>
            </a:r>
            <a:r>
              <a:rPr lang="en-IN" dirty="0" err="1" smtClean="0"/>
              <a:t>unets_list</a:t>
            </a:r>
            <a:r>
              <a:rPr lang="en-IN" dirty="0" smtClean="0"/>
              <a:t> are updating correctly.</a:t>
            </a:r>
          </a:p>
          <a:p>
            <a:endParaRPr lang="en-IN" dirty="0"/>
          </a:p>
          <a:p>
            <a:pPr algn="ctr"/>
            <a:r>
              <a:rPr lang="en-IN" dirty="0" err="1"/>
              <a:t>initial_unet_states</a:t>
            </a:r>
            <a:r>
              <a:rPr lang="en-IN" dirty="0"/>
              <a:t> == </a:t>
            </a:r>
            <a:r>
              <a:rPr lang="en-IN" dirty="0" err="1"/>
              <a:t>current_unet_states</a:t>
            </a:r>
            <a:r>
              <a:rPr lang="en-IN" dirty="0"/>
              <a:t> </a:t>
            </a:r>
            <a:r>
              <a:rPr lang="en-IN" dirty="0" smtClean="0"/>
              <a:t>??</a:t>
            </a:r>
            <a:endParaRPr lang="en-US" dirty="0"/>
          </a:p>
          <a:p>
            <a:pPr algn="ctr"/>
            <a:r>
              <a:rPr lang="en-US" dirty="0" smtClean="0"/>
              <a:t>Output for </a:t>
            </a:r>
            <a:r>
              <a:rPr lang="en-US" dirty="0" err="1" smtClean="0"/>
              <a:t>n_cascades</a:t>
            </a:r>
            <a:r>
              <a:rPr lang="en-US" dirty="0" smtClean="0"/>
              <a:t> = 10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Weights for every </a:t>
            </a:r>
            <a:r>
              <a:rPr lang="en-US" dirty="0" err="1" smtClean="0"/>
              <a:t>unet</a:t>
            </a:r>
            <a:r>
              <a:rPr lang="en-US" dirty="0" smtClean="0"/>
              <a:t> are updated correctly.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40EE4-A722-449E-88F3-748571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 smtClean="0"/>
              <a:t>After </a:t>
            </a:r>
            <a:r>
              <a:rPr lang="de-DE" dirty="0" err="1" smtClean="0"/>
              <a:t>Correction</a:t>
            </a:r>
            <a:endParaRPr lang="de-DE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780" y="2944415"/>
            <a:ext cx="514350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57038" y="3979502"/>
            <a:ext cx="1419497" cy="1050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Before forward pass and gradient descent step</a:t>
            </a:r>
          </a:p>
          <a:p>
            <a:pPr marL="0" marR="0" lv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57042" y="3979502"/>
            <a:ext cx="1419497" cy="1050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After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forward pass and gradient descent step</a:t>
            </a:r>
          </a:p>
          <a:p>
            <a:pPr marL="0" marR="0" lv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770447" y="2944415"/>
            <a:ext cx="5746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0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B76C8-17B6-460E-BCE5-45EA2F1A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C280A6-3607-41E4-A8A7-A74D3042BC0A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E63E5-DF67-454C-9C12-B8E9A17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153080-3D4D-4393-A287-F81F0664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40EE4-A722-449E-88F3-748571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 err="1" smtClean="0"/>
              <a:t>VarNet</a:t>
            </a:r>
            <a:r>
              <a:rPr lang="de-DE" dirty="0" smtClean="0"/>
              <a:t> Training on Default Dataset</a:t>
            </a:r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37" y="4048281"/>
            <a:ext cx="3503740" cy="2320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455" y="4053351"/>
            <a:ext cx="3557124" cy="2315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6" y="1478771"/>
            <a:ext cx="3557124" cy="2313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37" y="620199"/>
            <a:ext cx="4012541" cy="4629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59870" y="351011"/>
            <a:ext cx="1123408" cy="670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n_layers: 5</a:t>
            </a:r>
          </a:p>
          <a:p>
            <a:r>
              <a:rPr lang="en-US" sz="1400" dirty="0"/>
              <a:t>k_iters: 10</a:t>
            </a:r>
          </a:p>
          <a:p>
            <a:r>
              <a:rPr lang="en-US" sz="1400" dirty="0"/>
              <a:t>epochs: 100</a:t>
            </a:r>
          </a:p>
        </p:txBody>
      </p:sp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4659086" y="1478771"/>
            <a:ext cx="3791123" cy="23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5" name="Group 4"/>
          <p:cNvGrpSpPr/>
          <p:nvPr/>
        </p:nvGrpSpPr>
        <p:grpSpPr>
          <a:xfrm>
            <a:off x="2234396" y="1288675"/>
            <a:ext cx="4675209" cy="5133386"/>
            <a:chOff x="2153432" y="1288675"/>
            <a:chExt cx="4675209" cy="51333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432" y="1288675"/>
              <a:ext cx="4675209" cy="252508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7607" y="3887030"/>
              <a:ext cx="4661034" cy="2535031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02" y="301771"/>
            <a:ext cx="3299371" cy="6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94AD-81A6-49F3-9DCB-83F03741B6B1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MoDL</a:t>
            </a:r>
            <a:r>
              <a:rPr lang="de-DE" dirty="0" smtClean="0"/>
              <a:t> Training </a:t>
            </a:r>
            <a:r>
              <a:rPr lang="de-DE" dirty="0"/>
              <a:t>on </a:t>
            </a:r>
            <a:r>
              <a:rPr lang="de-DE" dirty="0" err="1" smtClean="0"/>
              <a:t>FastMRI</a:t>
            </a:r>
            <a:r>
              <a:rPr lang="de-DE" dirty="0" smtClean="0"/>
              <a:t> </a:t>
            </a:r>
            <a:r>
              <a:rPr lang="de-DE" dirty="0"/>
              <a:t>Dataset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059870" y="351011"/>
            <a:ext cx="1123408" cy="670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n_layers: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k_iters: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epochs: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38" y="625651"/>
            <a:ext cx="4396161" cy="45652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388738" y="4023360"/>
            <a:ext cx="3721990" cy="2358956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388738" y="1436616"/>
            <a:ext cx="3721990" cy="2334394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/>
          <a:stretch>
            <a:fillRect/>
          </a:stretch>
        </p:blipFill>
        <p:spPr>
          <a:xfrm>
            <a:off x="4784899" y="1436616"/>
            <a:ext cx="3665309" cy="2334393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6"/>
          <a:stretch>
            <a:fillRect/>
          </a:stretch>
        </p:blipFill>
        <p:spPr>
          <a:xfrm>
            <a:off x="4784899" y="4023360"/>
            <a:ext cx="3665309" cy="23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94AD-81A6-49F3-9DCB-83F03741B6B1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47267" y="1374463"/>
            <a:ext cx="4649466" cy="4916609"/>
            <a:chOff x="2247267" y="1374463"/>
            <a:chExt cx="4649466" cy="4916609"/>
          </a:xfrm>
        </p:grpSpPr>
        <p:pic>
          <p:nvPicPr>
            <p:cNvPr id="8" name="Picture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247267" y="1374463"/>
              <a:ext cx="4649466" cy="2487104"/>
            </a:xfrm>
            <a:prstGeom prst="rect">
              <a:avLst/>
            </a:prstGeom>
          </p:spPr>
        </p:pic>
        <p:pic>
          <p:nvPicPr>
            <p:cNvPr id="12" name="Picture 1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247267" y="3861567"/>
              <a:ext cx="4649466" cy="2429505"/>
            </a:xfrm>
            <a:prstGeom prst="rect">
              <a:avLst/>
            </a:prstGeom>
          </p:spPr>
        </p:pic>
      </p:grp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765361" y="329960"/>
            <a:ext cx="3349053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3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04D6F6A2-2760-4CE9-A251-AAF72F9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221251"/>
            <a:ext cx="8368307" cy="415498"/>
          </a:xfrm>
        </p:spPr>
        <p:txBody>
          <a:bodyPr/>
          <a:lstStyle/>
          <a:p>
            <a:r>
              <a:rPr lang="de-DE" dirty="0" smtClean="0"/>
              <a:t>Dataset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0015B8-6CAA-4BE6-BA5D-BE06E74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3D0017-F46F-448A-8980-D9A41459AB9D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D850B-05CF-4ED7-8BAD-E0FBBD7D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032E9-F980-4D5D-85F7-41822BF2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94AD-81A6-49F3-9DCB-83F03741B6B1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47267" y="1463040"/>
            <a:ext cx="4649466" cy="4910328"/>
            <a:chOff x="2247267" y="1463040"/>
            <a:chExt cx="4649466" cy="4910328"/>
          </a:xfrm>
        </p:grpSpPr>
        <p:pic>
          <p:nvPicPr>
            <p:cNvPr id="9" name="Picture 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247267" y="1463040"/>
              <a:ext cx="4649466" cy="2398527"/>
            </a:xfrm>
            <a:prstGeom prst="rect">
              <a:avLst/>
            </a:prstGeom>
          </p:spPr>
        </p:pic>
        <p:pic>
          <p:nvPicPr>
            <p:cNvPr id="10" name="Picture 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247267" y="3861567"/>
              <a:ext cx="4649466" cy="2511801"/>
            </a:xfrm>
            <a:prstGeom prst="rect">
              <a:avLst/>
            </a:prstGeom>
          </p:spPr>
        </p:pic>
      </p:grp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765361" y="329960"/>
            <a:ext cx="3349053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94AD-81A6-49F3-9DCB-83F03741B6B1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VarNet</a:t>
            </a:r>
            <a:r>
              <a:rPr lang="de-DE" dirty="0" smtClean="0"/>
              <a:t> Training </a:t>
            </a:r>
            <a:r>
              <a:rPr lang="de-DE" dirty="0"/>
              <a:t>on </a:t>
            </a:r>
            <a:r>
              <a:rPr lang="de-DE" dirty="0" err="1" smtClean="0"/>
              <a:t>FastMRI</a:t>
            </a:r>
            <a:r>
              <a:rPr lang="de-DE" dirty="0" smtClean="0"/>
              <a:t> </a:t>
            </a:r>
            <a:r>
              <a:rPr lang="de-DE" dirty="0"/>
              <a:t>Dataset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059870" y="351011"/>
            <a:ext cx="1123408" cy="670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n_layers: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k_iters: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epochs: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38" y="645863"/>
            <a:ext cx="4396161" cy="48188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388738" y="4023360"/>
            <a:ext cx="3721990" cy="2287582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4784899" y="3991407"/>
            <a:ext cx="3665309" cy="2287582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4784899" y="1436616"/>
            <a:ext cx="3665309" cy="2334394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6"/>
          <a:stretch>
            <a:fillRect/>
          </a:stretch>
        </p:blipFill>
        <p:spPr>
          <a:xfrm>
            <a:off x="388738" y="1436617"/>
            <a:ext cx="3721990" cy="233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1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94AD-81A6-49F3-9DCB-83F03741B6B1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765361" y="319032"/>
            <a:ext cx="3349053" cy="65087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47267" y="1384662"/>
            <a:ext cx="4649466" cy="4946469"/>
            <a:chOff x="2247267" y="1384662"/>
            <a:chExt cx="4649466" cy="4946469"/>
          </a:xfrm>
        </p:grpSpPr>
        <p:pic>
          <p:nvPicPr>
            <p:cNvPr id="10" name="Picture 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247267" y="1384662"/>
              <a:ext cx="4649466" cy="2476905"/>
            </a:xfrm>
            <a:prstGeom prst="rect">
              <a:avLst/>
            </a:prstGeom>
          </p:spPr>
        </p:pic>
        <p:pic>
          <p:nvPicPr>
            <p:cNvPr id="11" name="Picture 1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247267" y="3861566"/>
              <a:ext cx="4649466" cy="2469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7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94AD-81A6-49F3-9DCB-83F03741B6B1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47267" y="1428206"/>
            <a:ext cx="4649467" cy="4850674"/>
            <a:chOff x="2247267" y="1428206"/>
            <a:chExt cx="4649467" cy="4850674"/>
          </a:xfrm>
        </p:grpSpPr>
        <p:pic>
          <p:nvPicPr>
            <p:cNvPr id="8" name="Picture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247267" y="1428206"/>
              <a:ext cx="4649466" cy="2433362"/>
            </a:xfrm>
            <a:prstGeom prst="rect">
              <a:avLst/>
            </a:prstGeom>
          </p:spPr>
        </p:pic>
        <p:pic>
          <p:nvPicPr>
            <p:cNvPr id="12" name="Picture 1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247268" y="3861568"/>
              <a:ext cx="4649466" cy="2417312"/>
            </a:xfrm>
            <a:prstGeom prst="rect">
              <a:avLst/>
            </a:prstGeom>
          </p:spPr>
        </p:pic>
      </p:grp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765361" y="319032"/>
            <a:ext cx="3349053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No. of Iterations, K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MoDL</a:t>
            </a:r>
            <a:endParaRPr lang="en-IN" dirty="0"/>
          </a:p>
        </p:txBody>
      </p:sp>
      <p:grpSp>
        <p:nvGrpSpPr>
          <p:cNvPr id="5" name="Group 4"/>
          <p:cNvGrpSpPr/>
          <p:nvPr/>
        </p:nvGrpSpPr>
        <p:grpSpPr>
          <a:xfrm>
            <a:off x="3649050" y="1388224"/>
            <a:ext cx="4926857" cy="5103506"/>
            <a:chOff x="3649050" y="1388224"/>
            <a:chExt cx="4926857" cy="51035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2479" y="1418465"/>
              <a:ext cx="2395498" cy="252639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9050" y="3926506"/>
              <a:ext cx="2463429" cy="25652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9050" y="1388224"/>
              <a:ext cx="2463429" cy="255664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2478" y="3926506"/>
              <a:ext cx="2463429" cy="252947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38" y="1467803"/>
            <a:ext cx="2398005" cy="49541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0" y="3926506"/>
            <a:ext cx="9144000" cy="183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No. of Iterations, K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MoDL</a:t>
            </a:r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2108572" y="1388224"/>
            <a:ext cx="4926857" cy="5103506"/>
            <a:chOff x="2211160" y="1388224"/>
            <a:chExt cx="4926857" cy="51035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4589" y="1418465"/>
              <a:ext cx="2395498" cy="252639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1160" y="3926506"/>
              <a:ext cx="2463429" cy="25652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1160" y="1388224"/>
              <a:ext cx="2463429" cy="255664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4588" y="3926506"/>
              <a:ext cx="2463429" cy="2529472"/>
            </a:xfrm>
            <a:prstGeom prst="rect">
              <a:avLst/>
            </a:prstGeom>
          </p:spPr>
        </p:pic>
      </p:grpSp>
      <p:sp>
        <p:nvSpPr>
          <p:cNvPr id="14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683312" y="2446063"/>
            <a:ext cx="1425260" cy="452845"/>
          </a:xfrm>
        </p:spPr>
        <p:txBody>
          <a:bodyPr/>
          <a:lstStyle/>
          <a:p>
            <a:r>
              <a:rPr lang="en-US" sz="2800" dirty="0" smtClean="0"/>
              <a:t>K = 10</a:t>
            </a:r>
            <a:endParaRPr lang="en-IN" sz="280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7241217" y="4964819"/>
            <a:ext cx="1425260" cy="452845"/>
          </a:xfrm>
        </p:spPr>
        <p:txBody>
          <a:bodyPr/>
          <a:lstStyle/>
          <a:p>
            <a:r>
              <a:rPr lang="en-US" sz="2800" dirty="0" smtClean="0"/>
              <a:t>K = 10</a:t>
            </a:r>
            <a:endParaRPr lang="en-IN" sz="280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7241217" y="2455241"/>
            <a:ext cx="1425260" cy="473976"/>
          </a:xfrm>
        </p:spPr>
        <p:txBody>
          <a:bodyPr/>
          <a:lstStyle/>
          <a:p>
            <a:r>
              <a:rPr lang="en-US" sz="2800" dirty="0" smtClean="0"/>
              <a:t>K = 1</a:t>
            </a:r>
            <a:endParaRPr lang="en-IN" sz="2800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683312" y="4984345"/>
            <a:ext cx="1425260" cy="473976"/>
          </a:xfrm>
        </p:spPr>
        <p:txBody>
          <a:bodyPr/>
          <a:lstStyle/>
          <a:p>
            <a:r>
              <a:rPr lang="en-US" sz="2800" dirty="0" smtClean="0"/>
              <a:t>K = 1</a:t>
            </a:r>
            <a:endParaRPr lang="en-IN" sz="28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0" y="3926506"/>
            <a:ext cx="9144000" cy="183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22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94AD-81A6-49F3-9DCB-83F03741B6B1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No. of Iterations, K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VarNet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38" y="1467803"/>
            <a:ext cx="2398005" cy="495412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643907" y="1309924"/>
            <a:ext cx="4932000" cy="5112000"/>
            <a:chOff x="3767614" y="1544563"/>
            <a:chExt cx="4438650" cy="46937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7614" y="3944863"/>
              <a:ext cx="4438650" cy="229346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7614" y="1544563"/>
              <a:ext cx="4438650" cy="2400300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V="1">
            <a:off x="0" y="3926506"/>
            <a:ext cx="9144000" cy="183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5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94AD-81A6-49F3-9DCB-83F03741B6B1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No. of Iterations, K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VarNet</a:t>
            </a:r>
            <a:endParaRPr lang="en-IN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683312" y="2446063"/>
            <a:ext cx="1425260" cy="473976"/>
          </a:xfrm>
        </p:spPr>
        <p:txBody>
          <a:bodyPr/>
          <a:lstStyle/>
          <a:p>
            <a:r>
              <a:rPr lang="en-US" sz="2800" dirty="0" smtClean="0"/>
              <a:t>K = 1</a:t>
            </a:r>
            <a:endParaRPr lang="en-IN" sz="280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7241217" y="4964819"/>
            <a:ext cx="1425260" cy="452845"/>
          </a:xfrm>
        </p:spPr>
        <p:txBody>
          <a:bodyPr/>
          <a:lstStyle/>
          <a:p>
            <a:r>
              <a:rPr lang="en-US" sz="2800" dirty="0" smtClean="0"/>
              <a:t>K = 10</a:t>
            </a:r>
            <a:endParaRPr lang="en-IN" sz="280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7241217" y="2455241"/>
            <a:ext cx="1425260" cy="473976"/>
          </a:xfrm>
        </p:spPr>
        <p:txBody>
          <a:bodyPr/>
          <a:lstStyle/>
          <a:p>
            <a:r>
              <a:rPr lang="en-US" sz="2800" dirty="0" smtClean="0"/>
              <a:t>K = 10</a:t>
            </a:r>
            <a:endParaRPr lang="en-IN" sz="2800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683312" y="4984345"/>
            <a:ext cx="1425260" cy="473976"/>
          </a:xfrm>
        </p:spPr>
        <p:txBody>
          <a:bodyPr/>
          <a:lstStyle/>
          <a:p>
            <a:r>
              <a:rPr lang="en-US" sz="2800" dirty="0" smtClean="0"/>
              <a:t>K = 1</a:t>
            </a:r>
            <a:endParaRPr lang="en-IN" sz="2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2108572" y="1377395"/>
            <a:ext cx="4815840" cy="5098221"/>
            <a:chOff x="3967982" y="1467803"/>
            <a:chExt cx="4697047" cy="495412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7982" y="1467803"/>
              <a:ext cx="2360035" cy="495412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8017" y="1467803"/>
              <a:ext cx="2337012" cy="491289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 flipV="1">
            <a:off x="0" y="3926506"/>
            <a:ext cx="9144000" cy="183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6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No. of Iterations, K</a:t>
            </a:r>
            <a:endParaRPr lang="en-IN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989950" y="1753374"/>
            <a:ext cx="2676525" cy="5525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8" y="1746306"/>
            <a:ext cx="4982270" cy="552527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989950" y="2922727"/>
            <a:ext cx="2676525" cy="52209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989948" y="5525409"/>
            <a:ext cx="2676525" cy="507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38" y="5525409"/>
            <a:ext cx="4982270" cy="5078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738" y="2913914"/>
            <a:ext cx="4982270" cy="548242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8"/>
          <a:stretch>
            <a:fillRect/>
          </a:stretch>
        </p:blipFill>
        <p:spPr>
          <a:xfrm>
            <a:off x="5989949" y="4375319"/>
            <a:ext cx="2676525" cy="54864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9"/>
          <a:stretch>
            <a:fillRect/>
          </a:stretch>
        </p:blipFill>
        <p:spPr>
          <a:xfrm>
            <a:off x="388738" y="4375319"/>
            <a:ext cx="4982270" cy="548640"/>
          </a:xfrm>
          <a:prstGeom prst="rect">
            <a:avLst/>
          </a:prstGeom>
        </p:spPr>
      </p:pic>
      <p:sp>
        <p:nvSpPr>
          <p:cNvPr id="18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388738" y="1362684"/>
            <a:ext cx="1704450" cy="383622"/>
          </a:xfrm>
        </p:spPr>
        <p:txBody>
          <a:bodyPr/>
          <a:lstStyle/>
          <a:p>
            <a:r>
              <a:rPr lang="en-US" sz="2000" dirty="0" err="1" smtClean="0"/>
              <a:t>MoDL</a:t>
            </a:r>
            <a:r>
              <a:rPr lang="en-US" sz="2000" dirty="0" smtClean="0"/>
              <a:t>, K=1</a:t>
            </a:r>
            <a:endParaRPr lang="en-IN" sz="2000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388738" y="3956934"/>
            <a:ext cx="1835079" cy="351031"/>
          </a:xfrm>
        </p:spPr>
        <p:txBody>
          <a:bodyPr/>
          <a:lstStyle/>
          <a:p>
            <a:r>
              <a:rPr lang="en-US" sz="2000" dirty="0" err="1" smtClean="0"/>
              <a:t>VarNet</a:t>
            </a:r>
            <a:r>
              <a:rPr lang="en-US" sz="2000" dirty="0" smtClean="0"/>
              <a:t>, K=1</a:t>
            </a:r>
            <a:endParaRPr lang="en-IN" sz="200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388738" y="2516261"/>
            <a:ext cx="1051307" cy="312330"/>
          </a:xfrm>
        </p:spPr>
        <p:txBody>
          <a:bodyPr/>
          <a:lstStyle/>
          <a:p>
            <a:r>
              <a:rPr lang="en-US" sz="2000" dirty="0" smtClean="0"/>
              <a:t>K=10</a:t>
            </a:r>
            <a:endParaRPr lang="en-IN" sz="200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388737" y="5147132"/>
            <a:ext cx="1051307" cy="312330"/>
          </a:xfrm>
        </p:spPr>
        <p:txBody>
          <a:bodyPr/>
          <a:lstStyle/>
          <a:p>
            <a:r>
              <a:rPr lang="en-US" sz="2000" dirty="0" smtClean="0"/>
              <a:t>K=10</a:t>
            </a:r>
            <a:endParaRPr lang="en-IN" sz="200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en-US" dirty="0" err="1" smtClean="0"/>
              <a:t>MoDL</a:t>
            </a:r>
            <a:r>
              <a:rPr lang="en-US" dirty="0" smtClean="0"/>
              <a:t> vs </a:t>
            </a:r>
            <a:r>
              <a:rPr lang="en-US" dirty="0" err="1" smtClean="0"/>
              <a:t>VarNet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75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17.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Results from the Paper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28503" y="1954896"/>
            <a:ext cx="3142309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 our experiments, PSNR decrease as the number of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interations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/unrolls of the model. Hence, there is an inconsistency between our experiments and the ones presented in the paper.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724" y="1371601"/>
            <a:ext cx="4820323" cy="3105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441" y="4830855"/>
            <a:ext cx="73529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Professor suggested to investigate the matrix norms in data consistency implementation and keeping the lambda parameter constant.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739" y="6181669"/>
            <a:ext cx="8368308" cy="163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110000"/>
              </a:lnSpc>
              <a:spcAft>
                <a:spcPts val="800"/>
              </a:spcAft>
            </a:pPr>
            <a:r>
              <a:rPr lang="en-US" sz="1050" dirty="0">
                <a:solidFill>
                  <a:prstClr val="black"/>
                </a:solidFill>
              </a:rPr>
              <a:t>Hemant K. Aggarwal. </a:t>
            </a:r>
            <a:r>
              <a:rPr lang="en-US" sz="1050" dirty="0" smtClean="0">
                <a:solidFill>
                  <a:prstClr val="black"/>
                </a:solidFill>
              </a:rPr>
              <a:t>(</a:t>
            </a:r>
            <a:r>
              <a:rPr lang="en-US" sz="1050" dirty="0" smtClean="0">
                <a:solidFill>
                  <a:prstClr val="black"/>
                </a:solidFill>
              </a:rPr>
              <a:t>2019</a:t>
            </a:r>
            <a:r>
              <a:rPr lang="en-US" sz="1050" dirty="0">
                <a:solidFill>
                  <a:prstClr val="black"/>
                </a:solidFill>
              </a:rPr>
              <a:t>) </a:t>
            </a:r>
            <a:r>
              <a:rPr lang="en-US" sz="1050" dirty="0" err="1">
                <a:solidFill>
                  <a:prstClr val="black"/>
                </a:solidFill>
              </a:rPr>
              <a:t>MoDL</a:t>
            </a:r>
            <a:r>
              <a:rPr lang="en-US" sz="1050" dirty="0">
                <a:solidFill>
                  <a:prstClr val="black"/>
                </a:solidFill>
              </a:rPr>
              <a:t>: Model-Based Deep </a:t>
            </a:r>
            <a:r>
              <a:rPr lang="en-US" sz="1050" dirty="0" smtClean="0">
                <a:solidFill>
                  <a:prstClr val="black"/>
                </a:solidFill>
              </a:rPr>
              <a:t>Learning Architecture for Inverse Problems</a:t>
            </a:r>
            <a:endParaRPr lang="en-US" sz="1050" dirty="0" smtClean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85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Dataset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95" y="1517031"/>
            <a:ext cx="7240010" cy="924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12" y="2706488"/>
            <a:ext cx="7902977" cy="28964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8738" y="6139543"/>
            <a:ext cx="1678345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trnMask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shifted</a:t>
            </a:r>
            <a:endParaRPr kumimoji="0" lang="en-I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6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B76C8-17B6-460E-BCE5-45EA2F1A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C280A6-3607-41E4-A8A7-A74D3042BC0A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E63E5-DF67-454C-9C12-B8E9A17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153080-3D4D-4393-A287-F81F0664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40EE4-A722-449E-88F3-748571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 err="1" smtClean="0"/>
              <a:t>Keeping</a:t>
            </a:r>
            <a:r>
              <a:rPr lang="de-DE" dirty="0" smtClean="0"/>
              <a:t> </a:t>
            </a:r>
            <a:r>
              <a:rPr lang="de-DE" dirty="0"/>
              <a:t>L</a:t>
            </a:r>
            <a:r>
              <a:rPr lang="de-DE" dirty="0" smtClean="0"/>
              <a:t>ambda Constant</a:t>
            </a:r>
            <a:endParaRPr lang="de-DE" dirty="0"/>
          </a:p>
        </p:txBody>
      </p:sp>
      <p:sp>
        <p:nvSpPr>
          <p:cNvPr id="13" name="TextBox 12"/>
          <p:cNvSpPr txBox="1"/>
          <p:nvPr/>
        </p:nvSpPr>
        <p:spPr>
          <a:xfrm>
            <a:off x="5059870" y="351011"/>
            <a:ext cx="1123408" cy="670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n_layers: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k_iters: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epochs: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3138" y="1534449"/>
            <a:ext cx="3503739" cy="2513831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54455" y="1534448"/>
            <a:ext cx="3557124" cy="2513832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69" y="4048280"/>
            <a:ext cx="3451709" cy="23206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3138" y="4048280"/>
            <a:ext cx="3503739" cy="23206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88739" y="612863"/>
            <a:ext cx="4007239" cy="4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2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04D6F6A2-2760-4CE9-A251-AAF72F9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221251"/>
            <a:ext cx="8368307" cy="415498"/>
          </a:xfrm>
        </p:spPr>
        <p:txBody>
          <a:bodyPr/>
          <a:lstStyle/>
          <a:p>
            <a:r>
              <a:rPr lang="de-DE" dirty="0" smtClean="0"/>
              <a:t>SSDU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0015B8-6CAA-4BE6-BA5D-BE06E74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3D0017-F46F-448A-8980-D9A41459AB9D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D850B-05CF-4ED7-8BAD-E0FBBD7D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032E9-F980-4D5D-85F7-41822BF2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9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the Dataset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59" y="3090927"/>
            <a:ext cx="6068883" cy="29035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687" y="1687447"/>
            <a:ext cx="6452627" cy="1083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 smtClean="0">
                <a:solidFill>
                  <a:prstClr val="black"/>
                </a:solidFill>
                <a:latin typeface="Arial"/>
              </a:rPr>
              <a:t>Modifications, like cropping, done on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kspace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 causes problems in the image space. Such modification should be performed in the image space to avoid dataset inconsistencies. Then convert the image space back to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kspace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 using the inverse FFT.</a:t>
            </a:r>
          </a:p>
        </p:txBody>
      </p:sp>
    </p:spTree>
    <p:extLst>
      <p:ext uri="{BB962C8B-B14F-4D97-AF65-F5344CB8AC3E}">
        <p14:creationId xmlns:p14="http://schemas.microsoft.com/office/powerpoint/2010/main" val="263747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Subsampling </a:t>
            </a:r>
            <a:r>
              <a:rPr lang="en-US" dirty="0" err="1" smtClean="0"/>
              <a:t>kspace</a:t>
            </a:r>
            <a:endParaRPr lang="en-IN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373626" y="1339123"/>
            <a:ext cx="2234824" cy="2322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8" y="1342737"/>
            <a:ext cx="2192617" cy="23184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127" y="2312784"/>
            <a:ext cx="497661" cy="4578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914" y="1339123"/>
            <a:ext cx="2228133" cy="23220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465" y="2352131"/>
            <a:ext cx="602433" cy="3791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738" y="4060290"/>
            <a:ext cx="2234516" cy="23348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914" y="4060290"/>
            <a:ext cx="2228133" cy="23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3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94AD-81A6-49F3-9DCB-83F03741B6B1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FastMRI</a:t>
            </a:r>
            <a:r>
              <a:rPr lang="en-US" dirty="0" smtClean="0"/>
              <a:t> Dataset for SSDU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574766" y="1306286"/>
            <a:ext cx="7875443" cy="2678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I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6076" y="4583906"/>
            <a:ext cx="4711080" cy="18302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 smtClean="0">
                <a:solidFill>
                  <a:prstClr val="black"/>
                </a:solidFill>
                <a:latin typeface="Arial"/>
              </a:rPr>
              <a:t>SSDU works on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kspace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 whereas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MoDL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/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VarNet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works on image space. The mask is split into two disjoint sets which are then used to get subsampled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kspace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 set1 and set2 as explained in the next slide.</a:t>
            </a:r>
          </a:p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sz="1600" dirty="0">
              <a:solidFill>
                <a:prstClr val="black"/>
              </a:solidFill>
              <a:latin typeface="Arial"/>
            </a:endParaRPr>
          </a:p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 smtClean="0">
                <a:solidFill>
                  <a:prstClr val="black"/>
                </a:solidFill>
                <a:latin typeface="Arial"/>
              </a:rPr>
              <a:t>*mask in not shifted in the SSDU implementation</a:t>
            </a:r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337115" y="1370017"/>
            <a:ext cx="2365267" cy="2449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370016"/>
            <a:ext cx="2304591" cy="2444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4048510"/>
            <a:ext cx="2304591" cy="24359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946" y="1370016"/>
            <a:ext cx="2293544" cy="24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SSDU Learning Scheme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82" y="1321315"/>
            <a:ext cx="5599648" cy="46701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739" y="6181669"/>
            <a:ext cx="8368308" cy="444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110000"/>
              </a:lnSpc>
              <a:spcAft>
                <a:spcPts val="800"/>
              </a:spcAft>
            </a:pPr>
            <a:r>
              <a:rPr lang="en-US" sz="1050" dirty="0" err="1">
                <a:solidFill>
                  <a:prstClr val="black"/>
                </a:solidFill>
              </a:rPr>
              <a:t>Burhaneddin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  <a:r>
              <a:rPr lang="en-US" sz="1050" dirty="0" err="1" smtClean="0">
                <a:solidFill>
                  <a:prstClr val="black"/>
                </a:solidFill>
              </a:rPr>
              <a:t>Yaman</a:t>
            </a:r>
            <a:r>
              <a:rPr lang="en-US" sz="1050" dirty="0" smtClean="0">
                <a:solidFill>
                  <a:prstClr val="black"/>
                </a:solidFill>
              </a:rPr>
              <a:t>. (2020) Self-supervised </a:t>
            </a:r>
            <a:r>
              <a:rPr lang="en-US" sz="1050" dirty="0">
                <a:solidFill>
                  <a:prstClr val="black"/>
                </a:solidFill>
              </a:rPr>
              <a:t>learning of physics-guided reconstruction </a:t>
            </a:r>
            <a:r>
              <a:rPr lang="en-US" sz="1050" dirty="0" smtClean="0">
                <a:solidFill>
                  <a:prstClr val="black"/>
                </a:solidFill>
              </a:rPr>
              <a:t>neural networks </a:t>
            </a:r>
            <a:r>
              <a:rPr lang="en-US" sz="1050" dirty="0">
                <a:solidFill>
                  <a:prstClr val="black"/>
                </a:solidFill>
              </a:rPr>
              <a:t>without fully sampled reference </a:t>
            </a:r>
            <a:r>
              <a:rPr lang="en-US" sz="1050" dirty="0" smtClean="0">
                <a:solidFill>
                  <a:prstClr val="black"/>
                </a:solidFill>
              </a:rPr>
              <a:t>data</a:t>
            </a:r>
          </a:p>
          <a:p>
            <a:pPr algn="ctr" defTabSz="685800">
              <a:lnSpc>
                <a:spcPct val="110000"/>
              </a:lnSpc>
              <a:spcAft>
                <a:spcPts val="800"/>
              </a:spcAft>
            </a:pPr>
            <a:endParaRPr lang="en-US" sz="1050" dirty="0" smtClean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1532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17.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SSDU Training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75" y="4609847"/>
            <a:ext cx="1818603" cy="1900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75" y="1348015"/>
            <a:ext cx="1803634" cy="1900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607" y="1348015"/>
            <a:ext cx="1802101" cy="19044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140" y="4587693"/>
            <a:ext cx="1819568" cy="1922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74" y="3117734"/>
            <a:ext cx="1827001" cy="1891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978" y="2069447"/>
            <a:ext cx="497661" cy="457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978" y="5331322"/>
            <a:ext cx="497661" cy="4578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584" y="2108794"/>
            <a:ext cx="602433" cy="3791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583" y="5370669"/>
            <a:ext cx="602433" cy="3791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016" y="3815900"/>
            <a:ext cx="1808982" cy="19014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8893" y="1861821"/>
            <a:ext cx="1793416" cy="19007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78170" y="1348015"/>
            <a:ext cx="1754861" cy="541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110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prstClr val="black"/>
                </a:solidFill>
                <a:latin typeface="Arial"/>
              </a:rPr>
              <a:t>kspace</a:t>
            </a:r>
            <a:r>
              <a:rPr lang="en-US" sz="1600" b="1" dirty="0" smtClean="0">
                <a:solidFill>
                  <a:prstClr val="black"/>
                </a:solidFill>
                <a:latin typeface="Arial"/>
              </a:rPr>
              <a:t> Set1 </a:t>
            </a:r>
            <a:r>
              <a:rPr lang="el-GR" sz="1600" b="1" dirty="0" smtClean="0">
                <a:solidFill>
                  <a:prstClr val="black"/>
                </a:solidFill>
              </a:rPr>
              <a:t>Θ</a:t>
            </a:r>
            <a:r>
              <a:rPr lang="en-US" sz="1600" b="1" dirty="0" smtClean="0">
                <a:solidFill>
                  <a:prstClr val="black"/>
                </a:solidFill>
              </a:rPr>
              <a:t> Network Input</a:t>
            </a:r>
            <a:r>
              <a:rPr lang="en-US" sz="1600" b="1" dirty="0" smtClean="0">
                <a:solidFill>
                  <a:prstClr val="black"/>
                </a:solidFill>
                <a:latin typeface="Arial"/>
              </a:rPr>
              <a:t> </a:t>
            </a:r>
            <a:endParaRPr lang="en-US" sz="1600" b="1" dirty="0" smtClea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78170" y="5717387"/>
            <a:ext cx="1754861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110000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prstClr val="black"/>
                </a:solidFill>
                <a:latin typeface="Arial"/>
              </a:rPr>
              <a:t>kspace</a:t>
            </a:r>
            <a:r>
              <a:rPr lang="en-US" sz="1600" b="1" dirty="0" smtClean="0">
                <a:solidFill>
                  <a:prstClr val="black"/>
                </a:solidFill>
                <a:latin typeface="Arial"/>
              </a:rPr>
              <a:t> Set2 </a:t>
            </a:r>
            <a:r>
              <a:rPr lang="el-GR" b="1" dirty="0" smtClean="0"/>
              <a:t>Λ</a:t>
            </a:r>
            <a:r>
              <a:rPr lang="en-US" b="1" dirty="0"/>
              <a:t> </a:t>
            </a:r>
            <a:r>
              <a:rPr lang="en-US" sz="1600" b="1" dirty="0" smtClean="0">
                <a:solidFill>
                  <a:prstClr val="black"/>
                </a:solidFill>
                <a:latin typeface="Arial"/>
              </a:rPr>
              <a:t>Used for loss calculation </a:t>
            </a:r>
            <a:endParaRPr lang="en-US" sz="1600" b="1" dirty="0" smtClea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6" name="Bent Arrow 25"/>
          <p:cNvSpPr/>
          <p:nvPr/>
        </p:nvSpPr>
        <p:spPr>
          <a:xfrm>
            <a:off x="910282" y="2069447"/>
            <a:ext cx="813816" cy="868680"/>
          </a:xfrm>
          <a:prstGeom prst="ben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I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Bent Arrow 26"/>
          <p:cNvSpPr/>
          <p:nvPr/>
        </p:nvSpPr>
        <p:spPr>
          <a:xfrm flipV="1">
            <a:off x="909978" y="5189040"/>
            <a:ext cx="813816" cy="869589"/>
          </a:xfrm>
          <a:prstGeom prst="ben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I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55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17.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8739" y="301186"/>
            <a:ext cx="5454712" cy="276999"/>
          </a:xfrm>
        </p:spPr>
        <p:txBody>
          <a:bodyPr/>
          <a:lstStyle/>
          <a:p>
            <a:r>
              <a:rPr lang="en-US" dirty="0" smtClean="0"/>
              <a:t>SSDU Training</a:t>
            </a:r>
            <a:endParaRPr lang="en-IN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04374" y="1545605"/>
            <a:ext cx="3259736" cy="22751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4040" y="1317818"/>
            <a:ext cx="2934435" cy="2185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dirty="0" smtClean="0">
                <a:solidFill>
                  <a:prstClr val="black"/>
                </a:solidFill>
                <a:latin typeface="Arial"/>
              </a:rPr>
              <a:t>Default Learning Rate, </a:t>
            </a:r>
            <a:r>
              <a:rPr lang="en-US" sz="1400" dirty="0" err="1" smtClean="0">
                <a:solidFill>
                  <a:prstClr val="black"/>
                </a:solidFill>
                <a:latin typeface="Arial"/>
              </a:rPr>
              <a:t>lr</a:t>
            </a:r>
            <a:r>
              <a:rPr lang="en-US" sz="1400" dirty="0" smtClean="0">
                <a:solidFill>
                  <a:prstClr val="black"/>
                </a:solidFill>
                <a:latin typeface="Arial"/>
              </a:rPr>
              <a:t>=5e-4, k=10</a:t>
            </a:r>
            <a:endParaRPr lang="en-US" sz="14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30" y="1545605"/>
            <a:ext cx="3402204" cy="22751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04744" y="1308617"/>
            <a:ext cx="3094590" cy="23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dirty="0" smtClean="0">
                <a:solidFill>
                  <a:prstClr val="black"/>
                </a:solidFill>
                <a:latin typeface="Arial"/>
              </a:rPr>
              <a:t>Reduced Learning Rate, </a:t>
            </a:r>
            <a:r>
              <a:rPr lang="en-US" sz="1400" dirty="0" err="1" smtClean="0">
                <a:solidFill>
                  <a:prstClr val="black"/>
                </a:solidFill>
                <a:latin typeface="Arial"/>
              </a:rPr>
              <a:t>lr</a:t>
            </a:r>
            <a:r>
              <a:rPr lang="en-US" sz="1400" dirty="0" smtClean="0">
                <a:solidFill>
                  <a:prstClr val="black"/>
                </a:solidFill>
                <a:latin typeface="Arial"/>
              </a:rPr>
              <a:t>=5e-5, k=10</a:t>
            </a:r>
            <a:endParaRPr lang="en-US" sz="1400" dirty="0" smtClea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97130" y="4645259"/>
            <a:ext cx="3310997" cy="1164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 smtClean="0">
                <a:solidFill>
                  <a:prstClr val="black"/>
                </a:solidFill>
                <a:latin typeface="Arial"/>
              </a:rPr>
              <a:t>The loss curve does not converge when using the default learning rate. </a:t>
            </a:r>
          </a:p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 smtClean="0">
                <a:solidFill>
                  <a:prstClr val="black"/>
                </a:solidFill>
                <a:latin typeface="Arial"/>
              </a:rPr>
              <a:t>SSDU is trained for 20 epochs to be comparable with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MoDL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/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VarNet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.</a:t>
            </a:r>
            <a:endParaRPr lang="en-US" sz="16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9" y="4340301"/>
            <a:ext cx="3259736" cy="21821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9675" y="4121715"/>
            <a:ext cx="2934435" cy="2185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dirty="0" smtClean="0">
                <a:solidFill>
                  <a:prstClr val="black"/>
                </a:solidFill>
                <a:latin typeface="Arial"/>
              </a:rPr>
              <a:t>100 epochs</a:t>
            </a:r>
            <a:endParaRPr lang="en-US" sz="1400" dirty="0" smtClean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9477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17.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Number of Unrolls, K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563105" y="1788252"/>
            <a:ext cx="1754861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 smtClean="0">
                <a:solidFill>
                  <a:prstClr val="black"/>
                </a:solidFill>
                <a:latin typeface="Arial"/>
              </a:rPr>
              <a:t>k=1,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lr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=1e-5</a:t>
            </a:r>
            <a:endParaRPr lang="en-US" sz="1600" dirty="0" smtClea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00241" y="1788252"/>
            <a:ext cx="175486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 smtClean="0">
                <a:solidFill>
                  <a:prstClr val="black"/>
                </a:solidFill>
                <a:latin typeface="Arial"/>
              </a:rPr>
              <a:t>k=10,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</a:rPr>
              <a:t>lr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=5e-5</a:t>
            </a:r>
            <a:endParaRPr lang="en-US" sz="16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51" y="2136657"/>
            <a:ext cx="3955456" cy="27002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433" y="5099485"/>
            <a:ext cx="3789873" cy="3475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105" y="5585063"/>
            <a:ext cx="2362530" cy="466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806" y="5580300"/>
            <a:ext cx="2410161" cy="4763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59" y="5099485"/>
            <a:ext cx="3918857" cy="3699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739" y="2136657"/>
            <a:ext cx="4102299" cy="27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77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18.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Inference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971005" y="4983991"/>
            <a:ext cx="950102" cy="4372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800" dirty="0" smtClean="0">
                <a:solidFill>
                  <a:prstClr val="black"/>
                </a:solidFill>
                <a:latin typeface="Arial"/>
              </a:rPr>
              <a:t>k=10</a:t>
            </a:r>
            <a:endParaRPr lang="en-US" sz="2800" dirty="0" smtClea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1005" y="2332409"/>
            <a:ext cx="950102" cy="4372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800" dirty="0" smtClean="0">
                <a:solidFill>
                  <a:prstClr val="black"/>
                </a:solidFill>
                <a:latin typeface="Arial"/>
              </a:rPr>
              <a:t>k=1</a:t>
            </a:r>
            <a:endParaRPr lang="en-US" sz="28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888" y="1318916"/>
            <a:ext cx="5044067" cy="24642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888" y="3972349"/>
            <a:ext cx="5044067" cy="24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FastMRI</a:t>
            </a:r>
            <a:r>
              <a:rPr lang="en-US" dirty="0" smtClean="0"/>
              <a:t> Dataset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63" y="2010091"/>
            <a:ext cx="5311033" cy="44816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15386" y="5468607"/>
            <a:ext cx="1544531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Last slices does not</a:t>
            </a:r>
            <a:r>
              <a:rPr lang="en-IN" sz="1400" dirty="0">
                <a:solidFill>
                  <a:prstClr val="black"/>
                </a:solidFill>
                <a:latin typeface="Arial"/>
              </a:rPr>
              <a:t> </a:t>
            </a:r>
            <a:r>
              <a:rPr lang="en-IN" sz="1400" dirty="0" smtClean="0">
                <a:solidFill>
                  <a:prstClr val="black"/>
                </a:solidFill>
                <a:latin typeface="Arial"/>
              </a:rPr>
              <a:t>contribute much information.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01" y="1342075"/>
            <a:ext cx="5391869" cy="5965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87191" y="2509968"/>
            <a:ext cx="1600919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Reconstructions from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fastMRI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kspace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using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sigpy</a:t>
            </a:r>
            <a:endParaRPr kumimoji="0" lang="en-I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235337" y="1640348"/>
            <a:ext cx="15600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95435" y="1640348"/>
            <a:ext cx="0" cy="834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95435" y="3274423"/>
            <a:ext cx="0" cy="4577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945096" y="3732219"/>
            <a:ext cx="8503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1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19.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</a:t>
            </a:r>
            <a:r>
              <a:rPr lang="en-US" dirty="0" err="1" smtClean="0"/>
              <a:t>MoDL</a:t>
            </a:r>
            <a:r>
              <a:rPr lang="en-US" dirty="0" smtClean="0"/>
              <a:t> Inconsistency in K</a:t>
            </a:r>
            <a:endParaRPr lang="en-IN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989950" y="1753374"/>
            <a:ext cx="2676525" cy="5525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8" y="1746306"/>
            <a:ext cx="4982270" cy="552527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989950" y="2922727"/>
            <a:ext cx="2676525" cy="5220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38" y="2913914"/>
            <a:ext cx="4982270" cy="548242"/>
          </a:xfrm>
          <a:prstGeom prst="rect">
            <a:avLst/>
          </a:prstGeom>
        </p:spPr>
      </p:pic>
      <p:sp>
        <p:nvSpPr>
          <p:cNvPr id="18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388737" y="1362684"/>
            <a:ext cx="5133289" cy="338554"/>
          </a:xfrm>
        </p:spPr>
        <p:txBody>
          <a:bodyPr/>
          <a:lstStyle/>
          <a:p>
            <a:r>
              <a:rPr lang="en-US" sz="2000" dirty="0" smtClean="0"/>
              <a:t>K=1, default LR=0.001</a:t>
            </a:r>
            <a:endParaRPr lang="en-IN" sz="200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388737" y="2516261"/>
            <a:ext cx="3434325" cy="325921"/>
          </a:xfrm>
        </p:spPr>
        <p:txBody>
          <a:bodyPr/>
          <a:lstStyle/>
          <a:p>
            <a:r>
              <a:rPr lang="en-US" sz="2000" dirty="0" smtClean="0"/>
              <a:t>K=10, </a:t>
            </a:r>
            <a:r>
              <a:rPr lang="en-US" sz="2000" dirty="0"/>
              <a:t>default LR=0.001</a:t>
            </a:r>
            <a:endParaRPr lang="en-IN" sz="200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36988"/>
          </a:xfrm>
        </p:spPr>
        <p:txBody>
          <a:bodyPr/>
          <a:lstStyle/>
          <a:p>
            <a:r>
              <a:rPr lang="en-US" dirty="0"/>
              <a:t>Effect of No. of Iterations, K </a:t>
            </a:r>
            <a:r>
              <a:rPr lang="en-US" dirty="0" smtClean="0"/>
              <a:t>(New Learning Rate)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628" y="4603100"/>
            <a:ext cx="4972744" cy="5239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0157" y="4158093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K=10, new LR=0.01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976867" y="5712995"/>
            <a:ext cx="519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Results are now consistent with the </a:t>
            </a:r>
            <a:r>
              <a:rPr lang="en-US" dirty="0" err="1" smtClean="0"/>
              <a:t>MoDL</a:t>
            </a:r>
            <a:r>
              <a:rPr lang="en-US" dirty="0" smtClean="0"/>
              <a:t> paper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782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19.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MoDL</a:t>
            </a:r>
            <a:r>
              <a:rPr lang="en-US" dirty="0" smtClean="0"/>
              <a:t> vs </a:t>
            </a:r>
            <a:r>
              <a:rPr lang="en-US" dirty="0" err="1" smtClean="0"/>
              <a:t>VarNet</a:t>
            </a:r>
            <a:r>
              <a:rPr lang="en-US" dirty="0" smtClean="0"/>
              <a:t> vs SSDU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695870"/>
              </p:ext>
            </p:extLst>
          </p:nvPr>
        </p:nvGraphicFramePr>
        <p:xfrm>
          <a:off x="558394" y="1971766"/>
          <a:ext cx="7865288" cy="2494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88794">
                  <a:extLst>
                    <a:ext uri="{9D8B030D-6E8A-4147-A177-3AD203B41FA5}">
                      <a16:colId xmlns:a16="http://schemas.microsoft.com/office/drawing/2014/main" val="488478846"/>
                    </a:ext>
                  </a:extLst>
                </a:gridCol>
                <a:gridCol w="1825498">
                  <a:extLst>
                    <a:ext uri="{9D8B030D-6E8A-4147-A177-3AD203B41FA5}">
                      <a16:colId xmlns:a16="http://schemas.microsoft.com/office/drawing/2014/main" val="579074875"/>
                    </a:ext>
                  </a:extLst>
                </a:gridCol>
                <a:gridCol w="1825498">
                  <a:extLst>
                    <a:ext uri="{9D8B030D-6E8A-4147-A177-3AD203B41FA5}">
                      <a16:colId xmlns:a16="http://schemas.microsoft.com/office/drawing/2014/main" val="650357581"/>
                    </a:ext>
                  </a:extLst>
                </a:gridCol>
                <a:gridCol w="1825498">
                  <a:extLst>
                    <a:ext uri="{9D8B030D-6E8A-4147-A177-3AD203B41FA5}">
                      <a16:colId xmlns:a16="http://schemas.microsoft.com/office/drawing/2014/main" val="2292685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MoDL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VarNet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SSDU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9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VRAM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Medium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High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High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47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Effect of Unrolls on Score (k=1 vs</a:t>
                      </a:r>
                      <a:r>
                        <a:rPr lang="en-US" sz="1800" b="1" baseline="0" dirty="0" smtClean="0"/>
                        <a:t> k=10</a:t>
                      </a:r>
                      <a:r>
                        <a:rPr lang="en-US" sz="1800" b="1" dirty="0" smtClean="0"/>
                        <a:t>)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Minor Increase</a:t>
                      </a:r>
                      <a:endParaRPr lang="en-IN" sz="1800" dirty="0" smtClean="0"/>
                    </a:p>
                    <a:p>
                      <a:pPr algn="ctr"/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Minor Increase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Minor Increase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09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PSNR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Better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Best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Good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223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SSIM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Better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Best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Good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39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Training</a:t>
                      </a:r>
                      <a:r>
                        <a:rPr lang="en-US" sz="1800" b="1" baseline="0" dirty="0" smtClean="0"/>
                        <a:t> Time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Good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Ok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Slow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780161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58394" y="4936297"/>
            <a:ext cx="721434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Only </a:t>
            </a:r>
            <a:r>
              <a:rPr lang="en-US" dirty="0" err="1" smtClean="0"/>
              <a:t>undersampled</a:t>
            </a:r>
            <a:r>
              <a:rPr lang="en-US" dirty="0" smtClean="0"/>
              <a:t> </a:t>
            </a:r>
            <a:r>
              <a:rPr lang="en-US" dirty="0" err="1" smtClean="0"/>
              <a:t>kspace</a:t>
            </a:r>
            <a:r>
              <a:rPr lang="en-US" dirty="0" smtClean="0"/>
              <a:t> </a:t>
            </a:r>
            <a:r>
              <a:rPr lang="en-DE" dirty="0" smtClean="0"/>
              <a:t>–</a:t>
            </a:r>
            <a:r>
              <a:rPr lang="en-US" dirty="0" smtClean="0"/>
              <a:t> Go for SSDU</a:t>
            </a:r>
          </a:p>
          <a:p>
            <a:endParaRPr lang="en-US" sz="800" dirty="0" smtClean="0"/>
          </a:p>
          <a:p>
            <a:r>
              <a:rPr lang="en-US" dirty="0" smtClean="0"/>
              <a:t>Fully sampled </a:t>
            </a:r>
            <a:r>
              <a:rPr lang="en-US" dirty="0" err="1" smtClean="0"/>
              <a:t>kspace</a:t>
            </a:r>
            <a:r>
              <a:rPr lang="en-US" dirty="0" smtClean="0"/>
              <a:t> and hardware with high VRAM </a:t>
            </a:r>
            <a:r>
              <a:rPr lang="en-DE" dirty="0" smtClean="0"/>
              <a:t>–</a:t>
            </a:r>
            <a:r>
              <a:rPr lang="en-US" dirty="0" smtClean="0"/>
              <a:t> Use </a:t>
            </a:r>
            <a:r>
              <a:rPr lang="en-US" dirty="0" err="1" smtClean="0"/>
              <a:t>VarNet</a:t>
            </a:r>
            <a:endParaRPr lang="en-US" dirty="0" smtClean="0"/>
          </a:p>
          <a:p>
            <a:endParaRPr lang="en-US" sz="800" dirty="0" smtClean="0"/>
          </a:p>
          <a:p>
            <a:r>
              <a:rPr lang="en-US" dirty="0"/>
              <a:t>Fully sampled </a:t>
            </a:r>
            <a:r>
              <a:rPr lang="en-US" dirty="0" err="1"/>
              <a:t>kspace</a:t>
            </a:r>
            <a:r>
              <a:rPr lang="en-US" dirty="0"/>
              <a:t> </a:t>
            </a:r>
            <a:r>
              <a:rPr lang="en-US" dirty="0" smtClean="0"/>
              <a:t>but low </a:t>
            </a:r>
            <a:r>
              <a:rPr lang="en-US" dirty="0"/>
              <a:t>VRAM </a:t>
            </a:r>
            <a:r>
              <a:rPr lang="en-US" dirty="0" smtClean="0"/>
              <a:t>hardware </a:t>
            </a:r>
            <a:r>
              <a:rPr lang="en-DE" dirty="0" smtClean="0"/>
              <a:t>–</a:t>
            </a:r>
            <a:r>
              <a:rPr lang="en-US" dirty="0" smtClean="0"/>
              <a:t> Pick </a:t>
            </a:r>
            <a:r>
              <a:rPr lang="en-US" dirty="0" err="1" smtClean="0"/>
              <a:t>MoDL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8179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4606E407-6502-4BBD-89CE-D9BC2192A7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20300" r="20954"/>
          <a:stretch/>
        </p:blipFill>
        <p:spPr>
          <a:xfrm>
            <a:off x="0" y="1628775"/>
            <a:ext cx="9144000" cy="5229226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0BA884-7298-4473-9E81-1424574BAB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955DC4D-5EB6-4402-B56E-A858826418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3147929"/>
            <a:ext cx="8368309" cy="562142"/>
          </a:xfrm>
        </p:spPr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47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removing end slices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47" y="1265975"/>
            <a:ext cx="6075907" cy="49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17.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FastMRI</a:t>
            </a:r>
            <a:r>
              <a:rPr lang="en-US" dirty="0" smtClean="0"/>
              <a:t> converted to proper format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67" y="2600559"/>
            <a:ext cx="7687466" cy="2598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759" y="1440072"/>
            <a:ext cx="5782482" cy="914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4370" y="5391283"/>
            <a:ext cx="707526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110000"/>
              </a:lnSpc>
              <a:spcAft>
                <a:spcPts val="800"/>
              </a:spcAft>
            </a:pPr>
            <a:r>
              <a:rPr lang="en-US" dirty="0" smtClean="0"/>
              <a:t>Mask is 4x </a:t>
            </a:r>
            <a:r>
              <a:rPr lang="en-US" dirty="0" err="1" smtClean="0"/>
              <a:t>accel</a:t>
            </a:r>
            <a:r>
              <a:rPr lang="en-US" dirty="0" smtClean="0"/>
              <a:t>. Dataset contains slices from all contrasts</a:t>
            </a:r>
          </a:p>
          <a:p>
            <a:pPr algn="ctr" defTabSz="685800">
              <a:lnSpc>
                <a:spcPct val="110000"/>
              </a:lnSpc>
              <a:spcAft>
                <a:spcPts val="800"/>
              </a:spcAft>
            </a:pPr>
            <a:r>
              <a:rPr lang="en-IN" dirty="0" smtClean="0"/>
              <a:t>[AXFLAIR, AXT1POST, AXT1PRE, AXT1, AXT2]</a:t>
            </a:r>
            <a:endParaRPr lang="en-IN" dirty="0"/>
          </a:p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82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04D6F6A2-2760-4CE9-A251-AAF72F9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221251"/>
            <a:ext cx="8368307" cy="415498"/>
          </a:xfrm>
        </p:spPr>
        <p:txBody>
          <a:bodyPr/>
          <a:lstStyle/>
          <a:p>
            <a:r>
              <a:rPr lang="de-DE" dirty="0" err="1" smtClean="0"/>
              <a:t>MoDL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VarNet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0015B8-6CAA-4BE6-BA5D-BE06E74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3D0017-F46F-448A-8980-D9A41459AB9D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 März 2024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D850B-05CF-4ED7-8BAD-E0FBBD7D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032E9-F980-4D5D-85F7-41822BF2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0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MoDL</a:t>
            </a:r>
            <a:r>
              <a:rPr lang="de-DE" dirty="0" smtClean="0"/>
              <a:t> Training </a:t>
            </a:r>
            <a:r>
              <a:rPr lang="de-DE" dirty="0"/>
              <a:t>on Default Dataset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4" y="4018150"/>
            <a:ext cx="3591079" cy="2364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899" y="4023360"/>
            <a:ext cx="3665310" cy="23589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899" y="1436615"/>
            <a:ext cx="3665310" cy="2385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38" y="1436614"/>
            <a:ext cx="3721990" cy="23852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38" y="629861"/>
            <a:ext cx="4396161" cy="4572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59870" y="351011"/>
            <a:ext cx="1123408" cy="670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n_layers: 5</a:t>
            </a:r>
          </a:p>
          <a:p>
            <a:r>
              <a:rPr lang="en-US" sz="1400" dirty="0"/>
              <a:t>k_iters: 10</a:t>
            </a:r>
          </a:p>
          <a:p>
            <a:r>
              <a:rPr lang="en-US" sz="1400" dirty="0"/>
              <a:t>epochs: </a:t>
            </a:r>
            <a:r>
              <a:rPr lang="en-US" sz="1400" dirty="0" smtClean="0"/>
              <a:t>200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592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16. März 2024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Technische Fakultät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1" y="301186"/>
            <a:ext cx="3349053" cy="65087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47267" y="1284169"/>
            <a:ext cx="4649466" cy="5086035"/>
            <a:chOff x="2247267" y="1284169"/>
            <a:chExt cx="4649466" cy="50860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2507" y="1284169"/>
              <a:ext cx="4618987" cy="250919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7267" y="3861567"/>
              <a:ext cx="4649466" cy="250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9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U Erlangen-Nürnberg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685800" rtl="0" eaLnBrk="1" fontAlgn="auto" latinLnBrk="0" hangingPunct="1">
          <a:lnSpc>
            <a:spcPct val="11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685800" rtl="0" eaLnBrk="1" fontAlgn="auto" latinLnBrk="0" hangingPunct="1">
          <a:lnSpc>
            <a:spcPct val="11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DF4B6E-E8EF-4FAC-B27C-12A410065A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1A7FE3-81F7-4596-A188-3EE8D4188E1F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fb85ab14-7e8c-4c52-9b70-946b4c29b102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484bbf3a-33cc-4cbe-8ce2-0ccc6fd6532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5541</TotalTime>
  <Words>917</Words>
  <Application>Microsoft Office PowerPoint</Application>
  <PresentationFormat>On-screen Show (4:3)</PresentationFormat>
  <Paragraphs>281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Symbol</vt:lpstr>
      <vt:lpstr>FAU Erlangen-Nürnberg</vt:lpstr>
      <vt:lpstr>Computational Imaging Project – Final Presentation</vt:lpstr>
      <vt:lpstr>Dataset</vt:lpstr>
      <vt:lpstr>Default Dataset</vt:lpstr>
      <vt:lpstr>FastMRI Dataset</vt:lpstr>
      <vt:lpstr>After removing end slices</vt:lpstr>
      <vt:lpstr>FastMRI converted to proper format</vt:lpstr>
      <vt:lpstr>MoDL and VarNet</vt:lpstr>
      <vt:lpstr>MoDL Training on Default Dataset</vt:lpstr>
      <vt:lpstr>PowerPoint Presentation</vt:lpstr>
      <vt:lpstr>Effect of Normalization on Train Score</vt:lpstr>
      <vt:lpstr>VarNet – Unet Weights</vt:lpstr>
      <vt:lpstr>VarNet – Weights Update Problem</vt:lpstr>
      <vt:lpstr>Cause</vt:lpstr>
      <vt:lpstr>Solution</vt:lpstr>
      <vt:lpstr>After Correction</vt:lpstr>
      <vt:lpstr>VarNet Training on Default Dataset</vt:lpstr>
      <vt:lpstr>PowerPoint Presentation</vt:lpstr>
      <vt:lpstr>MoDL Training on FastMRI Dataset</vt:lpstr>
      <vt:lpstr>PowerPoint Presentation</vt:lpstr>
      <vt:lpstr>PowerPoint Presentation</vt:lpstr>
      <vt:lpstr>VarNet Training on FastMRI Dataset</vt:lpstr>
      <vt:lpstr>PowerPoint Presentation</vt:lpstr>
      <vt:lpstr>PowerPoint Presentation</vt:lpstr>
      <vt:lpstr>Effect of No. of Iterations, K</vt:lpstr>
      <vt:lpstr>Effect of No. of Iterations, K</vt:lpstr>
      <vt:lpstr>Effect of No. of Iterations, K</vt:lpstr>
      <vt:lpstr>Effect of No. of Iterations, K</vt:lpstr>
      <vt:lpstr>Effect of No. of Iterations, K</vt:lpstr>
      <vt:lpstr>Comparing Results from the Paper</vt:lpstr>
      <vt:lpstr>Keeping Lambda Constant</vt:lpstr>
      <vt:lpstr>SSDU</vt:lpstr>
      <vt:lpstr>Preparing the Dataset</vt:lpstr>
      <vt:lpstr>Subsampling kspace</vt:lpstr>
      <vt:lpstr>FastMRI Dataset for SSDU</vt:lpstr>
      <vt:lpstr>SSDU Learning Scheme</vt:lpstr>
      <vt:lpstr>Inside SSDU Training</vt:lpstr>
      <vt:lpstr>SSDU Training</vt:lpstr>
      <vt:lpstr>Effect of Number of Unrolls, K</vt:lpstr>
      <vt:lpstr>Sample Inference</vt:lpstr>
      <vt:lpstr>Back to MoDL Inconsistency in K</vt:lpstr>
      <vt:lpstr>MoDL vs VarNet vs SSDU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Dhruv Sharma</cp:lastModifiedBy>
  <cp:revision>243</cp:revision>
  <dcterms:created xsi:type="dcterms:W3CDTF">2021-11-18T07:49:57Z</dcterms:created>
  <dcterms:modified xsi:type="dcterms:W3CDTF">2024-03-19T08:27:41Z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